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1"/>
  </p:notesMasterIdLst>
  <p:sldIdLst>
    <p:sldId id="257" r:id="rId2"/>
    <p:sldId id="258" r:id="rId3"/>
    <p:sldId id="259" r:id="rId4"/>
    <p:sldId id="293" r:id="rId5"/>
    <p:sldId id="294" r:id="rId6"/>
    <p:sldId id="295" r:id="rId7"/>
    <p:sldId id="296" r:id="rId8"/>
    <p:sldId id="263" r:id="rId9"/>
    <p:sldId id="260" r:id="rId10"/>
    <p:sldId id="261" r:id="rId11"/>
    <p:sldId id="262" r:id="rId12"/>
    <p:sldId id="264" r:id="rId13"/>
    <p:sldId id="265" r:id="rId14"/>
    <p:sldId id="266" r:id="rId15"/>
    <p:sldId id="267" r:id="rId16"/>
    <p:sldId id="268" r:id="rId17"/>
    <p:sldId id="270" r:id="rId18"/>
    <p:sldId id="272" r:id="rId19"/>
    <p:sldId id="271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5" r:id="rId32"/>
    <p:sldId id="284" r:id="rId33"/>
    <p:sldId id="286" r:id="rId34"/>
    <p:sldId id="287" r:id="rId35"/>
    <p:sldId id="288" r:id="rId36"/>
    <p:sldId id="289" r:id="rId37"/>
    <p:sldId id="292" r:id="rId38"/>
    <p:sldId id="291" r:id="rId39"/>
    <p:sldId id="290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D8D98-C8CB-496D-9A93-ED988E907E92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9180-F8C3-4222-8FD6-DD5580D22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D8D98-C8CB-496D-9A93-ED988E907E92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9180-F8C3-4222-8FD6-DD5580D22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D8D98-C8CB-496D-9A93-ED988E907E92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9180-F8C3-4222-8FD6-DD5580D22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D8D98-C8CB-496D-9A93-ED988E907E92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9180-F8C3-4222-8FD6-DD5580D22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D8D98-C8CB-496D-9A93-ED988E907E92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9180-F8C3-4222-8FD6-DD5580D22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D8D98-C8CB-496D-9A93-ED988E907E92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9180-F8C3-4222-8FD6-DD5580D22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D8D98-C8CB-496D-9A93-ED988E907E92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9180-F8C3-4222-8FD6-DD5580D22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D8D98-C8CB-496D-9A93-ED988E907E92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9180-F8C3-4222-8FD6-DD5580D22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D8D98-C8CB-496D-9A93-ED988E907E92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9180-F8C3-4222-8FD6-DD5580D22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D8D98-C8CB-496D-9A93-ED988E907E92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9180-F8C3-4222-8FD6-DD5580D22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D8D98-C8CB-496D-9A93-ED988E907E92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9180-F8C3-4222-8FD6-DD5580D22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D8D98-C8CB-496D-9A93-ED988E907E92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F9180-F8C3-4222-8FD6-DD5580D2204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b="1" dirty="0" smtClean="0">
                <a:solidFill>
                  <a:srgbClr val="002060"/>
                </a:solidFill>
              </a:rPr>
              <a:t>Type </a:t>
            </a:r>
            <a:r>
              <a:rPr lang="en-US" sz="8000" b="1" dirty="0">
                <a:solidFill>
                  <a:srgbClr val="002060"/>
                </a:solidFill>
              </a:rPr>
              <a:t>C</a:t>
            </a:r>
            <a:r>
              <a:rPr lang="en-US" sz="8000" b="1" dirty="0" smtClean="0">
                <a:solidFill>
                  <a:srgbClr val="002060"/>
                </a:solidFill>
              </a:rPr>
              <a:t>hecking</a:t>
            </a:r>
            <a:endParaRPr lang="en-US" sz="8000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2060"/>
                </a:solidFill>
              </a:rPr>
              <a:t>Introduction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A compiler must check that the source program follows both the </a:t>
            </a:r>
            <a:r>
              <a:rPr lang="en-US" dirty="0" smtClean="0">
                <a:solidFill>
                  <a:srgbClr val="FF0000"/>
                </a:solidFill>
              </a:rPr>
              <a:t>syntactic and semantic conventions</a:t>
            </a:r>
            <a:r>
              <a:rPr lang="en-US" dirty="0" smtClean="0"/>
              <a:t> of the source language.</a:t>
            </a:r>
          </a:p>
          <a:p>
            <a:pPr algn="just"/>
            <a:r>
              <a:rPr lang="en-US" dirty="0" smtClean="0"/>
              <a:t>This checking, called </a:t>
            </a:r>
            <a:r>
              <a:rPr lang="en-US" b="1" i="1" dirty="0" smtClean="0">
                <a:solidFill>
                  <a:srgbClr val="002060"/>
                </a:solidFill>
              </a:rPr>
              <a:t>static checking</a:t>
            </a:r>
            <a:r>
              <a:rPr lang="en-US" dirty="0" smtClean="0"/>
              <a:t>, ensures that certain kinds of programming errors will be detected and reported.</a:t>
            </a:r>
          </a:p>
          <a:p>
            <a:pPr algn="just"/>
            <a:r>
              <a:rPr lang="en-US" dirty="0" smtClean="0"/>
              <a:t>The static checks includes: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b="1" dirty="0" smtClean="0">
                <a:solidFill>
                  <a:srgbClr val="002060"/>
                </a:solidFill>
              </a:rPr>
              <a:t>Type checks.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b="1" dirty="0" smtClean="0">
                <a:solidFill>
                  <a:srgbClr val="002060"/>
                </a:solidFill>
              </a:rPr>
              <a:t>Flow-of-control check.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b="1" dirty="0" smtClean="0">
                <a:solidFill>
                  <a:srgbClr val="002060"/>
                </a:solidFill>
              </a:rPr>
              <a:t>Uniqueness checks.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b="1" dirty="0" smtClean="0">
                <a:solidFill>
                  <a:srgbClr val="002060"/>
                </a:solidFill>
              </a:rPr>
              <a:t>Name-related checks. 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2060"/>
                </a:solidFill>
              </a:rPr>
              <a:t>Static Checking</a:t>
            </a:r>
            <a:endParaRPr lang="en-US" sz="6000" b="1" dirty="0">
              <a:solidFill>
                <a:srgbClr val="002060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523586" y="1825932"/>
            <a:ext cx="11513747" cy="1341905"/>
            <a:chOff x="523586" y="1825932"/>
            <a:chExt cx="11513747" cy="1341905"/>
          </a:xfrm>
        </p:grpSpPr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523586" y="2074510"/>
              <a:ext cx="1265923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200" b="1" dirty="0">
                  <a:solidFill>
                    <a:srgbClr val="002060"/>
                  </a:solidFill>
                  <a:latin typeface="+mj-lt"/>
                </a:rPr>
                <a:t>Token </a:t>
              </a:r>
              <a:endParaRPr lang="en-US" sz="2200" b="1" dirty="0" smtClean="0">
                <a:solidFill>
                  <a:srgbClr val="002060"/>
                </a:solidFill>
                <a:latin typeface="+mj-lt"/>
              </a:endParaRPr>
            </a:p>
            <a:p>
              <a:pPr algn="ctr"/>
              <a:r>
                <a:rPr lang="en-US" sz="2200" b="1" dirty="0" smtClean="0">
                  <a:solidFill>
                    <a:srgbClr val="002060"/>
                  </a:solidFill>
                  <a:latin typeface="+mj-lt"/>
                </a:rPr>
                <a:t>Stream</a:t>
              </a:r>
              <a:endParaRPr lang="en-US" sz="2200" b="1" dirty="0">
                <a:solidFill>
                  <a:srgbClr val="002060"/>
                </a:solidFill>
                <a:latin typeface="+mj-lt"/>
              </a:endParaRP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2464908" y="2297965"/>
              <a:ext cx="1151461" cy="461665"/>
            </a:xfrm>
            <a:prstGeom prst="rect">
              <a:avLst/>
            </a:prstGeom>
            <a:solidFill>
              <a:srgbClr val="FFFF99">
                <a:alpha val="70000"/>
              </a:srgbClr>
            </a:solidFill>
            <a:ln w="28575">
              <a:solidFill>
                <a:srgbClr val="9933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 dirty="0">
                  <a:solidFill>
                    <a:srgbClr val="002060"/>
                  </a:solidFill>
                  <a:latin typeface="+mj-lt"/>
                </a:rPr>
                <a:t>Parser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5041131" y="2082419"/>
              <a:ext cx="1380422" cy="830997"/>
            </a:xfrm>
            <a:prstGeom prst="rect">
              <a:avLst/>
            </a:prstGeom>
            <a:solidFill>
              <a:srgbClr val="FFFF99">
                <a:alpha val="70000"/>
              </a:srgbClr>
            </a:solidFill>
            <a:ln w="28575">
              <a:solidFill>
                <a:srgbClr val="9933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 dirty="0">
                  <a:solidFill>
                    <a:srgbClr val="002060"/>
                  </a:solidFill>
                  <a:latin typeface="+mj-lt"/>
                </a:rPr>
                <a:t>Static Checker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8023469" y="1825932"/>
              <a:ext cx="1796745" cy="1200329"/>
            </a:xfrm>
            <a:prstGeom prst="rect">
              <a:avLst/>
            </a:prstGeom>
            <a:solidFill>
              <a:srgbClr val="FFFF99">
                <a:alpha val="70000"/>
              </a:srgbClr>
            </a:solidFill>
            <a:ln w="28575">
              <a:solidFill>
                <a:srgbClr val="9933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 dirty="0">
                  <a:solidFill>
                    <a:srgbClr val="002060"/>
                  </a:solidFill>
                  <a:latin typeface="+mj-lt"/>
                </a:rPr>
                <a:t>Intermediate Code Generator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3712181" y="2059841"/>
              <a:ext cx="1178177" cy="1107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200" b="1" dirty="0">
                  <a:solidFill>
                    <a:srgbClr val="002060"/>
                  </a:solidFill>
                  <a:latin typeface="+mj-lt"/>
                </a:rPr>
                <a:t>Abstract Syntax Tree</a:t>
              </a: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6506192" y="1930020"/>
              <a:ext cx="1634220" cy="1107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200" b="1" dirty="0">
                  <a:solidFill>
                    <a:srgbClr val="002060"/>
                  </a:solidFill>
                  <a:latin typeface="+mj-lt"/>
                </a:rPr>
                <a:t>Decorated Abstract Syntax Tree</a:t>
              </a:r>
            </a:p>
          </p:txBody>
        </p:sp>
        <p:cxnSp>
          <p:nvCxnSpPr>
            <p:cNvPr id="10" name="AutoShape 10"/>
            <p:cNvCxnSpPr>
              <a:cxnSpLocks noChangeShapeType="1"/>
            </p:cNvCxnSpPr>
            <p:nvPr/>
          </p:nvCxnSpPr>
          <p:spPr bwMode="auto">
            <a:xfrm flipV="1">
              <a:off x="1794672" y="2491950"/>
              <a:ext cx="628650" cy="2381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AutoShape 12"/>
            <p:cNvCxnSpPr>
              <a:cxnSpLocks noChangeShapeType="1"/>
            </p:cNvCxnSpPr>
            <p:nvPr/>
          </p:nvCxnSpPr>
          <p:spPr bwMode="auto">
            <a:xfrm flipV="1">
              <a:off x="6444271" y="2362767"/>
              <a:ext cx="1549151" cy="634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AutoShape 14"/>
            <p:cNvCxnSpPr>
              <a:cxnSpLocks noChangeShapeType="1"/>
            </p:cNvCxnSpPr>
            <p:nvPr/>
          </p:nvCxnSpPr>
          <p:spPr bwMode="auto">
            <a:xfrm flipV="1">
              <a:off x="9858020" y="2362767"/>
              <a:ext cx="538162" cy="635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10396182" y="2054564"/>
              <a:ext cx="1641151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200" b="1" dirty="0">
                  <a:solidFill>
                    <a:srgbClr val="002060"/>
                  </a:solidFill>
                  <a:latin typeface="+mj-lt"/>
                </a:rPr>
                <a:t>Intermediate Code</a:t>
              </a:r>
            </a:p>
          </p:txBody>
        </p:sp>
        <p:cxnSp>
          <p:nvCxnSpPr>
            <p:cNvPr id="36" name="AutoShape 12"/>
            <p:cNvCxnSpPr>
              <a:cxnSpLocks noChangeShapeType="1"/>
            </p:cNvCxnSpPr>
            <p:nvPr/>
          </p:nvCxnSpPr>
          <p:spPr bwMode="auto">
            <a:xfrm flipV="1">
              <a:off x="3635099" y="2497918"/>
              <a:ext cx="1392384" cy="2359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9" name="Rectangle 3"/>
          <p:cNvSpPr txBox="1">
            <a:spLocks noChangeArrowheads="1"/>
          </p:cNvSpPr>
          <p:nvPr/>
        </p:nvSpPr>
        <p:spPr>
          <a:xfrm>
            <a:off x="685800" y="3771328"/>
            <a:ext cx="10860206" cy="22882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 smtClean="0"/>
              <a:t>Static (Semantic) Checks</a:t>
            </a:r>
          </a:p>
          <a:p>
            <a:pPr lvl="1" algn="just"/>
            <a:r>
              <a:rPr lang="en-US" sz="2800" dirty="0" smtClean="0"/>
              <a:t>Type checks: </a:t>
            </a:r>
            <a:r>
              <a:rPr lang="en-US" sz="2800" b="1" i="1" dirty="0" smtClean="0">
                <a:solidFill>
                  <a:srgbClr val="002060"/>
                </a:solidFill>
              </a:rPr>
              <a:t>operator applied to incompatible operands?</a:t>
            </a:r>
          </a:p>
          <a:p>
            <a:pPr lvl="1" algn="just"/>
            <a:r>
              <a:rPr lang="en-US" sz="2800" dirty="0" smtClean="0"/>
              <a:t>Flow of control checks: </a:t>
            </a:r>
            <a:r>
              <a:rPr lang="en-US" sz="2800" b="1" i="1" dirty="0" smtClean="0">
                <a:solidFill>
                  <a:srgbClr val="002060"/>
                </a:solidFill>
              </a:rPr>
              <a:t>break (outside while?)</a:t>
            </a:r>
          </a:p>
          <a:p>
            <a:pPr lvl="1" algn="just"/>
            <a:r>
              <a:rPr lang="en-US" sz="2800" dirty="0" smtClean="0"/>
              <a:t>Uniqueness checks: </a:t>
            </a:r>
            <a:r>
              <a:rPr lang="en-US" sz="2800" b="1" i="1" dirty="0" smtClean="0">
                <a:solidFill>
                  <a:srgbClr val="002060"/>
                </a:solidFill>
              </a:rPr>
              <a:t>labels in case statements</a:t>
            </a:r>
          </a:p>
          <a:p>
            <a:pPr lvl="1" algn="just"/>
            <a:r>
              <a:rPr lang="en-US" sz="2800" dirty="0" smtClean="0"/>
              <a:t>Name related checks: </a:t>
            </a:r>
            <a:r>
              <a:rPr lang="en-US" sz="2800" b="1" i="1" dirty="0" smtClean="0">
                <a:solidFill>
                  <a:srgbClr val="002060"/>
                </a:solidFill>
              </a:rPr>
              <a:t>same name?</a:t>
            </a:r>
            <a:endParaRPr lang="en-US" sz="28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Nodes I  syntax tree represent constructs in the source program, children of a node represent components of a construct.</a:t>
            </a:r>
          </a:p>
          <a:p>
            <a:r>
              <a:rPr lang="en-US" b="1" dirty="0" smtClean="0"/>
              <a:t>Abstract Syntax Trees (AST) </a:t>
            </a:r>
            <a:r>
              <a:rPr lang="en-US" dirty="0" smtClean="0"/>
              <a:t>– retain essential structure of the parse tree, eliminating unneeded nodes. </a:t>
            </a:r>
          </a:p>
          <a:p>
            <a:r>
              <a:rPr lang="en-US" dirty="0" smtClean="0"/>
              <a:t> </a:t>
            </a:r>
            <a:r>
              <a:rPr lang="en-US" b="1" dirty="0" smtClean="0"/>
              <a:t>Directed Acyclic Graphs (DAG) </a:t>
            </a:r>
            <a:r>
              <a:rPr lang="en-US" dirty="0" smtClean="0"/>
              <a:t>– compacted AST to avoid duplication – smaller footprint as well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5000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>
                <a:solidFill>
                  <a:srgbClr val="002060"/>
                </a:solidFill>
              </a:rPr>
              <a:t>Variants of Syntax tree</a:t>
            </a:r>
          </a:p>
        </p:txBody>
      </p:sp>
    </p:spTree>
    <p:extLst>
      <p:ext uri="{BB962C8B-B14F-4D97-AF65-F5344CB8AC3E}">
        <p14:creationId xmlns:p14="http://schemas.microsoft.com/office/powerpoint/2010/main" val="3441715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7924800" y="6356350"/>
            <a:ext cx="762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97A6273A-984B-410E-A78A-9E8132BBFF57}" type="slidenum">
              <a:rPr lang="en-US" altLang="en-US" sz="1200">
                <a:solidFill>
                  <a:srgbClr val="045C75"/>
                </a:solidFill>
              </a:rPr>
              <a:pPr/>
              <a:t>5</a:t>
            </a:fld>
            <a:endParaRPr lang="en-US" altLang="en-US" sz="1200">
              <a:solidFill>
                <a:srgbClr val="045C75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154904" y="1600200"/>
            <a:ext cx="3657600" cy="433388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215"/>
              <a:t>a +  a * ( b – c ) + ( b – c ) * d</a:t>
            </a:r>
          </a:p>
        </p:txBody>
      </p:sp>
      <p:grpSp>
        <p:nvGrpSpPr>
          <p:cNvPr id="7" name="Group 13"/>
          <p:cNvGrpSpPr>
            <a:grpSpLocks/>
          </p:cNvGrpSpPr>
          <p:nvPr/>
        </p:nvGrpSpPr>
        <p:grpSpPr bwMode="auto">
          <a:xfrm>
            <a:off x="4647029" y="2233613"/>
            <a:ext cx="3235325" cy="3711575"/>
            <a:chOff x="2304" y="1680"/>
            <a:chExt cx="2208" cy="2533"/>
          </a:xfrm>
          <a:solidFill>
            <a:schemeClr val="bg2">
              <a:lumMod val="90000"/>
            </a:schemeClr>
          </a:solidFill>
        </p:grpSpPr>
        <p:sp>
          <p:nvSpPr>
            <p:cNvPr id="8" name="Text Box 4"/>
            <p:cNvSpPr txBox="1">
              <a:spLocks noChangeArrowheads="1"/>
            </p:cNvSpPr>
            <p:nvPr/>
          </p:nvSpPr>
          <p:spPr bwMode="auto">
            <a:xfrm>
              <a:off x="2976" y="1680"/>
              <a:ext cx="241" cy="37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en-US" sz="2954" b="1" dirty="0"/>
                <a:t>+</a:t>
              </a:r>
            </a:p>
          </p:txBody>
        </p:sp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2304" y="2352"/>
              <a:ext cx="241" cy="3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en-US" sz="2954" b="1" dirty="0"/>
                <a:t>+</a:t>
              </a:r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3792" y="2400"/>
              <a:ext cx="241" cy="37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en-US" sz="2954" b="1"/>
                <a:t>*</a:t>
              </a:r>
            </a:p>
          </p:txBody>
        </p:sp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2784" y="2832"/>
              <a:ext cx="241" cy="3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en-US" sz="2954" b="1"/>
                <a:t>*</a:t>
              </a:r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3312" y="3168"/>
              <a:ext cx="241" cy="3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en-US" sz="2954" b="1"/>
                <a:t>-</a:t>
              </a:r>
            </a:p>
          </p:txBody>
        </p:sp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2304" y="3168"/>
              <a:ext cx="241" cy="3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954" b="1"/>
                <a:t>a</a:t>
              </a:r>
            </a:p>
          </p:txBody>
        </p: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2976" y="3840"/>
              <a:ext cx="336" cy="37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954" b="1"/>
                <a:t>b</a:t>
              </a:r>
            </a:p>
          </p:txBody>
        </p:sp>
        <p:sp>
          <p:nvSpPr>
            <p:cNvPr id="15" name="Text Box 11"/>
            <p:cNvSpPr txBox="1">
              <a:spLocks noChangeArrowheads="1"/>
            </p:cNvSpPr>
            <p:nvPr/>
          </p:nvSpPr>
          <p:spPr bwMode="auto">
            <a:xfrm>
              <a:off x="3696" y="3840"/>
              <a:ext cx="239" cy="37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954" b="1"/>
                <a:t>c</a:t>
              </a:r>
            </a:p>
          </p:txBody>
        </p:sp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4271" y="2832"/>
              <a:ext cx="241" cy="3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954" b="1"/>
                <a:t>d</a:t>
              </a:r>
            </a:p>
          </p:txBody>
        </p:sp>
      </p:grpSp>
      <p:sp>
        <p:nvSpPr>
          <p:cNvPr id="17" name="Line 14"/>
          <p:cNvSpPr>
            <a:spLocks noChangeShapeType="1"/>
          </p:cNvSpPr>
          <p:nvPr/>
        </p:nvSpPr>
        <p:spPr bwMode="auto">
          <a:xfrm flipH="1">
            <a:off x="4928017" y="4273550"/>
            <a:ext cx="422275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z="2215"/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 flipH="1">
            <a:off x="4999454" y="2725738"/>
            <a:ext cx="631825" cy="633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z="2215"/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>
            <a:off x="6053554" y="2725738"/>
            <a:ext cx="844550" cy="633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z="2215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>
            <a:off x="5702717" y="4273550"/>
            <a:ext cx="492125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z="2215"/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>
            <a:off x="7179092" y="3640138"/>
            <a:ext cx="422275" cy="350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z="2215"/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 flipH="1">
            <a:off x="6405979" y="3709988"/>
            <a:ext cx="492125" cy="774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z="2215"/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 flipH="1">
            <a:off x="5913854" y="4905375"/>
            <a:ext cx="280988" cy="563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z="2215"/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>
            <a:off x="6405979" y="4905375"/>
            <a:ext cx="350838" cy="563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z="2215"/>
          </a:p>
        </p:txBody>
      </p:sp>
      <p:sp>
        <p:nvSpPr>
          <p:cNvPr id="25" name="Freeform 23"/>
          <p:cNvSpPr>
            <a:spLocks/>
          </p:cNvSpPr>
          <p:nvPr/>
        </p:nvSpPr>
        <p:spPr bwMode="auto">
          <a:xfrm>
            <a:off x="4013617" y="3640138"/>
            <a:ext cx="563562" cy="1055687"/>
          </a:xfrm>
          <a:custGeom>
            <a:avLst/>
            <a:gdLst>
              <a:gd name="T0" fmla="*/ 536 w 576"/>
              <a:gd name="T1" fmla="*/ 840 h 840"/>
              <a:gd name="T2" fmla="*/ 8 w 576"/>
              <a:gd name="T3" fmla="*/ 456 h 840"/>
              <a:gd name="T4" fmla="*/ 488 w 576"/>
              <a:gd name="T5" fmla="*/ 72 h 840"/>
              <a:gd name="T6" fmla="*/ 536 w 576"/>
              <a:gd name="T7" fmla="*/ 24 h 840"/>
              <a:gd name="T8" fmla="*/ 0 60000 65536"/>
              <a:gd name="T9" fmla="*/ 0 60000 65536"/>
              <a:gd name="T10" fmla="*/ 0 60000 65536"/>
              <a:gd name="T11" fmla="*/ 0 60000 65536"/>
              <a:gd name="T12" fmla="*/ 0 w 576"/>
              <a:gd name="T13" fmla="*/ 0 h 840"/>
              <a:gd name="T14" fmla="*/ 576 w 576"/>
              <a:gd name="T15" fmla="*/ 840 h 8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" h="840">
                <a:moveTo>
                  <a:pt x="536" y="840"/>
                </a:moveTo>
                <a:cubicBezTo>
                  <a:pt x="276" y="712"/>
                  <a:pt x="16" y="584"/>
                  <a:pt x="8" y="456"/>
                </a:cubicBezTo>
                <a:cubicBezTo>
                  <a:pt x="0" y="328"/>
                  <a:pt x="400" y="144"/>
                  <a:pt x="488" y="72"/>
                </a:cubicBezTo>
                <a:cubicBezTo>
                  <a:pt x="576" y="0"/>
                  <a:pt x="556" y="12"/>
                  <a:pt x="536" y="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z="2215"/>
          </a:p>
        </p:txBody>
      </p:sp>
      <p:sp>
        <p:nvSpPr>
          <p:cNvPr id="26" name="Line 24"/>
          <p:cNvSpPr>
            <a:spLocks noChangeShapeType="1"/>
          </p:cNvSpPr>
          <p:nvPr/>
        </p:nvSpPr>
        <p:spPr bwMode="auto">
          <a:xfrm>
            <a:off x="4999454" y="3709988"/>
            <a:ext cx="280988" cy="211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z="2215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838200" y="365125"/>
            <a:ext cx="107534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002060"/>
                </a:solidFill>
              </a:rPr>
              <a:t>Directed Acyclic Graphs for Expressions </a:t>
            </a:r>
          </a:p>
        </p:txBody>
      </p:sp>
    </p:spTree>
    <p:extLst>
      <p:ext uri="{BB962C8B-B14F-4D97-AF65-F5344CB8AC3E}">
        <p14:creationId xmlns:p14="http://schemas.microsoft.com/office/powerpoint/2010/main" val="462421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950" y="2229667"/>
            <a:ext cx="9182100" cy="421005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>
                <a:solidFill>
                  <a:srgbClr val="002060"/>
                </a:solidFill>
              </a:rPr>
              <a:t>ASTs and DAGs: </a:t>
            </a:r>
            <a:r>
              <a:rPr lang="en-US" sz="6000" b="1" dirty="0" smtClean="0">
                <a:solidFill>
                  <a:srgbClr val="002060"/>
                </a:solidFill>
              </a:rPr>
              <a:t> a </a:t>
            </a:r>
            <a:r>
              <a:rPr lang="en-US" sz="6000" b="1" dirty="0">
                <a:solidFill>
                  <a:srgbClr val="002060"/>
                </a:solidFill>
              </a:rPr>
              <a:t>:= b *‐c + b*‐c</a:t>
            </a:r>
          </a:p>
        </p:txBody>
      </p:sp>
    </p:spTree>
    <p:extLst>
      <p:ext uri="{BB962C8B-B14F-4D97-AF65-F5344CB8AC3E}">
        <p14:creationId xmlns:p14="http://schemas.microsoft.com/office/powerpoint/2010/main" val="1611930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3408"/>
            <a:ext cx="10515600" cy="4351338"/>
          </a:xfrm>
        </p:spPr>
        <p:txBody>
          <a:bodyPr/>
          <a:lstStyle/>
          <a:p>
            <a:r>
              <a:rPr lang="en-US" dirty="0" smtClean="0"/>
              <a:t>Nodes of a syntax tree or DAG are stored in an array of records.</a:t>
            </a:r>
          </a:p>
          <a:p>
            <a:r>
              <a:rPr lang="en-US" dirty="0" smtClean="0"/>
              <a:t>Each row = one record, 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field =  operation code </a:t>
            </a:r>
          </a:p>
          <a:p>
            <a:pPr lvl="1"/>
            <a:r>
              <a:rPr lang="en-US" dirty="0" smtClean="0"/>
              <a:t>Leaves have additional field for lexical values</a:t>
            </a:r>
          </a:p>
          <a:p>
            <a:pPr lvl="1"/>
            <a:r>
              <a:rPr lang="en-US" dirty="0" smtClean="0"/>
              <a:t>Non-leaf nodes have 2 field for left and right children</a:t>
            </a:r>
          </a:p>
          <a:p>
            <a:pPr marL="0" indent="0">
              <a:buNone/>
            </a:pPr>
            <a:r>
              <a:rPr lang="en-US" dirty="0" smtClean="0"/>
              <a:t>Each node is indexed by an integer value called value number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728" y="4193524"/>
            <a:ext cx="8200022" cy="2324841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0" y="17784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2060"/>
                </a:solidFill>
              </a:rPr>
              <a:t>Value-number method for constructing DAG’s</a:t>
            </a:r>
          </a:p>
        </p:txBody>
      </p:sp>
    </p:spTree>
    <p:extLst>
      <p:ext uri="{BB962C8B-B14F-4D97-AF65-F5344CB8AC3E}">
        <p14:creationId xmlns:p14="http://schemas.microsoft.com/office/powerpoint/2010/main" val="2918046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2060"/>
                </a:solidFill>
              </a:rPr>
              <a:t>Language Constructs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/>
              <a:t>Is a</a:t>
            </a:r>
            <a:r>
              <a:rPr lang="en-US" dirty="0">
                <a:solidFill>
                  <a:srgbClr val="FF0000"/>
                </a:solidFill>
              </a:rPr>
              <a:t> syntactically allowable part of a program </a:t>
            </a:r>
            <a:r>
              <a:rPr lang="en-US" dirty="0"/>
              <a:t>that may be formed from one or more</a:t>
            </a:r>
            <a:r>
              <a:rPr lang="en-US" dirty="0">
                <a:solidFill>
                  <a:srgbClr val="FF0000"/>
                </a:solidFill>
              </a:rPr>
              <a:t> lexical tokens</a:t>
            </a:r>
            <a:r>
              <a:rPr lang="en-US" dirty="0"/>
              <a:t> in accordance with the rules of programming language.</a:t>
            </a:r>
          </a:p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sz="3600" b="1" dirty="0" err="1">
                <a:solidFill>
                  <a:srgbClr val="002060"/>
                </a:solidFill>
              </a:rPr>
              <a:t>printf</a:t>
            </a:r>
            <a:r>
              <a:rPr lang="en-US" sz="3600" b="1" dirty="0">
                <a:solidFill>
                  <a:srgbClr val="002060"/>
                </a:solidFill>
              </a:rPr>
              <a:t>(“Hello World</a:t>
            </a:r>
            <a:r>
              <a:rPr lang="en-US" sz="3600" b="1" dirty="0" smtClean="0">
                <a:solidFill>
                  <a:srgbClr val="002060"/>
                </a:solidFill>
              </a:rPr>
              <a:t>”)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43736"/>
            <a:ext cx="10515600" cy="4807188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We inter information about a name into a</a:t>
            </a:r>
            <a:r>
              <a:rPr lang="en-US" dirty="0" smtClean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symbol table</a:t>
            </a:r>
            <a:r>
              <a:rPr lang="en-US" dirty="0" smtClean="0"/>
              <a:t>, we can check that the name is declared uniquely.</a:t>
            </a:r>
          </a:p>
          <a:p>
            <a:pPr algn="just"/>
            <a:r>
              <a:rPr lang="en-US" dirty="0" smtClean="0"/>
              <a:t>A</a:t>
            </a:r>
            <a:r>
              <a:rPr lang="en-US" dirty="0" smtClean="0">
                <a:solidFill>
                  <a:srgbClr val="FF0000"/>
                </a:solidFill>
              </a:rPr>
              <a:t> type checker</a:t>
            </a:r>
            <a:r>
              <a:rPr lang="en-US" dirty="0" smtClean="0"/>
              <a:t> verifies that the</a:t>
            </a:r>
            <a:r>
              <a:rPr lang="en-US" dirty="0" smtClean="0">
                <a:solidFill>
                  <a:srgbClr val="FF0000"/>
                </a:solidFill>
              </a:rPr>
              <a:t> type of a construct matches that expected by its context.</a:t>
            </a:r>
          </a:p>
          <a:p>
            <a:pPr algn="just"/>
            <a:r>
              <a:rPr lang="en-US" dirty="0" smtClean="0"/>
              <a:t>Examples:</a:t>
            </a:r>
          </a:p>
          <a:p>
            <a:pPr lvl="1" algn="just"/>
            <a:r>
              <a:rPr lang="en-US" b="1" i="1" dirty="0" smtClean="0">
                <a:solidFill>
                  <a:srgbClr val="002060"/>
                </a:solidFill>
              </a:rPr>
              <a:t>mod requires integer operands (PASCAL)</a:t>
            </a:r>
          </a:p>
          <a:p>
            <a:pPr lvl="1" algn="just"/>
            <a:r>
              <a:rPr lang="en-US" b="1" i="1" dirty="0" smtClean="0">
                <a:solidFill>
                  <a:srgbClr val="002060"/>
                </a:solidFill>
              </a:rPr>
              <a:t>* (dereferencing) – applied to a pointer</a:t>
            </a:r>
          </a:p>
          <a:p>
            <a:pPr lvl="1" algn="just"/>
            <a:r>
              <a:rPr lang="en-US" b="1" i="1" dirty="0" smtClean="0">
                <a:solidFill>
                  <a:srgbClr val="002060"/>
                </a:solidFill>
              </a:rPr>
              <a:t>a[</a:t>
            </a:r>
            <a:r>
              <a:rPr lang="en-US" b="1" i="1" dirty="0" err="1" smtClean="0">
                <a:solidFill>
                  <a:srgbClr val="002060"/>
                </a:solidFill>
              </a:rPr>
              <a:t>i</a:t>
            </a:r>
            <a:r>
              <a:rPr lang="en-US" b="1" i="1" dirty="0" smtClean="0">
                <a:solidFill>
                  <a:srgbClr val="002060"/>
                </a:solidFill>
              </a:rPr>
              <a:t>] – indexing applied to an array</a:t>
            </a:r>
          </a:p>
          <a:p>
            <a:pPr lvl="1" algn="just"/>
            <a:r>
              <a:rPr lang="en-US" b="1" i="1" dirty="0" smtClean="0">
                <a:solidFill>
                  <a:srgbClr val="002060"/>
                </a:solidFill>
              </a:rPr>
              <a:t>f(a1, a2, …, an) – function applied to correct arguments.</a:t>
            </a:r>
          </a:p>
          <a:p>
            <a:pPr algn="just"/>
            <a:r>
              <a:rPr lang="en-US" dirty="0" smtClean="0"/>
              <a:t>Information </a:t>
            </a:r>
            <a:r>
              <a:rPr lang="en-US" dirty="0" smtClean="0">
                <a:solidFill>
                  <a:srgbClr val="FF0000"/>
                </a:solidFill>
              </a:rPr>
              <a:t>gathered by a type checker needed during code generation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2060"/>
                </a:solidFill>
              </a:rPr>
              <a:t>Static Checking</a:t>
            </a:r>
            <a:endParaRPr lang="en-US" sz="6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2060"/>
                </a:solidFill>
              </a:rPr>
              <a:t>Type Systems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43736"/>
            <a:ext cx="10515600" cy="4807188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The design of a type checker for a language is based on information about: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n-US" dirty="0" smtClean="0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</a:rPr>
              <a:t>The</a:t>
            </a:r>
            <a:r>
              <a:rPr lang="en-US" dirty="0" smtClean="0">
                <a:solidFill>
                  <a:srgbClr val="C00000"/>
                </a:solidFill>
              </a:rPr>
              <a:t> syntactic constructs</a:t>
            </a:r>
            <a:r>
              <a:rPr lang="en-US" dirty="0" smtClean="0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</a:rPr>
              <a:t> in the language.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n-US" dirty="0" smtClean="0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</a:rPr>
              <a:t>The </a:t>
            </a:r>
            <a:r>
              <a:rPr lang="en-US" dirty="0" smtClean="0">
                <a:solidFill>
                  <a:srgbClr val="C00000"/>
                </a:solidFill>
              </a:rPr>
              <a:t>notion of types</a:t>
            </a:r>
            <a:r>
              <a:rPr lang="en-US" dirty="0" smtClean="0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</a:rPr>
              <a:t>.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n-US" dirty="0" smtClean="0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</a:rPr>
              <a:t>The rules for </a:t>
            </a:r>
            <a:r>
              <a:rPr lang="en-US" dirty="0" smtClean="0">
                <a:solidFill>
                  <a:srgbClr val="C00000"/>
                </a:solidFill>
              </a:rPr>
              <a:t>assigning types</a:t>
            </a:r>
            <a:r>
              <a:rPr lang="en-US" dirty="0" smtClean="0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</a:rPr>
              <a:t> to the language constructs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algn="just"/>
            <a:r>
              <a:rPr lang="en-US" dirty="0" smtClean="0"/>
              <a:t>Examples: If both operators of “+”, “-”, “*” are of type integer then so is the result.</a:t>
            </a:r>
          </a:p>
          <a:p>
            <a:pPr algn="just"/>
            <a:r>
              <a:rPr lang="en-US" dirty="0" smtClean="0"/>
              <a:t>The result of the unary “&amp;” operator is a pointer to the object referred to by the operand. If the type of the operand is ‘…….’, the type of the result is ‘pointer to  …………’.</a:t>
            </a:r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2060"/>
                </a:solidFill>
              </a:rPr>
              <a:t>Type Systems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43736"/>
            <a:ext cx="10515600" cy="4807188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In both </a:t>
            </a:r>
            <a:r>
              <a:rPr lang="en-US" dirty="0"/>
              <a:t>P</a:t>
            </a:r>
            <a:r>
              <a:rPr lang="en-US" dirty="0" smtClean="0"/>
              <a:t>ascal and C, types are either </a:t>
            </a:r>
            <a:r>
              <a:rPr lang="en-US" dirty="0" smtClean="0">
                <a:solidFill>
                  <a:srgbClr val="C00000"/>
                </a:solidFill>
              </a:rPr>
              <a:t>basic or constructed.</a:t>
            </a:r>
            <a:endParaRPr lang="en-US" dirty="0" smtClean="0"/>
          </a:p>
          <a:p>
            <a:pPr algn="just"/>
            <a:r>
              <a:rPr lang="en-US" dirty="0" smtClean="0"/>
              <a:t>Basic types are atomic types with no internal structure as far as the programmer is concerned.</a:t>
            </a:r>
          </a:p>
          <a:p>
            <a:pPr algn="just"/>
            <a:r>
              <a:rPr lang="en-US" dirty="0" smtClean="0"/>
              <a:t>In Pascal the basic types are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B</a:t>
            </a:r>
            <a:r>
              <a:rPr lang="en-US" dirty="0" smtClean="0">
                <a:solidFill>
                  <a:srgbClr val="C00000"/>
                </a:solidFill>
              </a:rPr>
              <a:t>oolean, character, integer, and real.</a:t>
            </a:r>
          </a:p>
          <a:p>
            <a:pPr algn="just"/>
            <a:r>
              <a:rPr lang="en-US" dirty="0" smtClean="0"/>
              <a:t>Pascal allows a programmer to construct types from basic types.</a:t>
            </a:r>
          </a:p>
          <a:p>
            <a:pPr algn="just"/>
            <a:r>
              <a:rPr lang="en-US" dirty="0" smtClean="0">
                <a:solidFill>
                  <a:srgbClr val="C00000"/>
                </a:solidFill>
              </a:rPr>
              <a:t>Pointers and functions can also be treated as constructed types. </a:t>
            </a:r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2060"/>
                </a:solidFill>
              </a:rPr>
              <a:t>Type Expressions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43736"/>
            <a:ext cx="10515600" cy="4807188"/>
          </a:xfrm>
        </p:spPr>
        <p:txBody>
          <a:bodyPr>
            <a:normAutofit/>
          </a:bodyPr>
          <a:lstStyle/>
          <a:p>
            <a:pPr algn="just"/>
            <a:endParaRPr lang="en-US" dirty="0" smtClean="0"/>
          </a:p>
          <a:p>
            <a:pPr algn="just"/>
            <a:r>
              <a:rPr lang="en-US" dirty="0" smtClean="0">
                <a:solidFill>
                  <a:srgbClr val="C00000"/>
                </a:solidFill>
              </a:rPr>
              <a:t>The type of a language construct will be denoted by a “Type Expression”.</a:t>
            </a:r>
            <a:endParaRPr lang="en-US" dirty="0" smtClean="0"/>
          </a:p>
          <a:p>
            <a:pPr algn="just"/>
            <a:r>
              <a:rPr lang="en-US" dirty="0" smtClean="0"/>
              <a:t>Type Expression 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n-US" dirty="0"/>
              <a:t>Basic type.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n-US" dirty="0"/>
              <a:t>Formed by applying an operator called a type constructor to other type expressions.</a:t>
            </a:r>
          </a:p>
          <a:p>
            <a:pPr marL="914400" lvl="1" indent="-457200" algn="just">
              <a:buFont typeface="+mj-lt"/>
              <a:buAutoNum type="arabicPeriod"/>
            </a:pPr>
            <a:endParaRPr lang="en-US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2060"/>
                </a:solidFill>
              </a:rPr>
              <a:t>Definition of Type Expression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A basic type</a:t>
            </a:r>
            <a:r>
              <a:rPr lang="en-US" dirty="0" smtClean="0"/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a primitive data type such as </a:t>
            </a:r>
            <a:r>
              <a:rPr lang="en-US" i="1" dirty="0" smtClean="0"/>
              <a:t>integer, real, char, </a:t>
            </a:r>
            <a:r>
              <a:rPr lang="en-US" i="1" dirty="0" err="1" smtClean="0"/>
              <a:t>boolean</a:t>
            </a:r>
            <a:r>
              <a:rPr lang="en-US" dirty="0" smtClean="0"/>
              <a:t>, …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i="1" dirty="0" smtClean="0"/>
              <a:t>type-error</a:t>
            </a:r>
            <a:r>
              <a:rPr lang="en-US" dirty="0" smtClean="0"/>
              <a:t> to signal a type error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i="1" dirty="0" smtClean="0"/>
              <a:t>void</a:t>
            </a:r>
            <a:r>
              <a:rPr lang="en-US" dirty="0" smtClean="0"/>
              <a:t> : no type</a:t>
            </a:r>
          </a:p>
          <a:p>
            <a:r>
              <a:rPr lang="en-US" b="1" dirty="0" smtClean="0"/>
              <a:t>A type name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a name can be used to denote a type expression.</a:t>
            </a:r>
          </a:p>
          <a:p>
            <a:pPr marL="457200" lvl="1" indent="0" algn="ctr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dirty="0" err="1" smtClean="0"/>
              <a:t>typedef</a:t>
            </a:r>
            <a:r>
              <a:rPr lang="en-US" dirty="0" smtClean="0"/>
              <a:t> </a:t>
            </a:r>
            <a:r>
              <a:rPr lang="en-US" dirty="0" err="1"/>
              <a:t>int</a:t>
            </a:r>
            <a:r>
              <a:rPr lang="en-US" dirty="0"/>
              <a:t> X;</a:t>
            </a:r>
          </a:p>
          <a:p>
            <a:pPr marL="457200" lvl="1" indent="0" algn="ctr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dirty="0"/>
              <a:t> X a;</a:t>
            </a:r>
          </a:p>
          <a:p>
            <a:pPr marL="457200" lvl="1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2060"/>
                </a:solidFill>
              </a:rPr>
              <a:t>Definition of Type Expression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38948"/>
          </a:xfrm>
        </p:spPr>
        <p:txBody>
          <a:bodyPr>
            <a:normAutofit/>
          </a:bodyPr>
          <a:lstStyle/>
          <a:p>
            <a:pPr algn="just"/>
            <a:r>
              <a:rPr lang="en-US" sz="3200" dirty="0" smtClean="0">
                <a:solidFill>
                  <a:srgbClr val="002060"/>
                </a:solidFill>
              </a:rPr>
              <a:t>A type constructor applies to other type expressions.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002060"/>
                </a:solidFill>
              </a:rPr>
              <a:t>arrays</a:t>
            </a:r>
            <a:r>
              <a:rPr lang="en-US" sz="2800" dirty="0">
                <a:solidFill>
                  <a:srgbClr val="002060"/>
                </a:solidFill>
              </a:rPr>
              <a:t>: </a:t>
            </a:r>
            <a:r>
              <a:rPr lang="en-US" sz="2800" dirty="0"/>
              <a:t>If T is a type expression, then </a:t>
            </a:r>
            <a:r>
              <a:rPr lang="en-US" sz="2800" i="1" dirty="0" smtClean="0"/>
              <a:t>array(I,T</a:t>
            </a:r>
            <a:r>
              <a:rPr lang="en-US" sz="2800" i="1" dirty="0"/>
              <a:t>)</a:t>
            </a:r>
            <a:r>
              <a:rPr lang="en-US" sz="2800" dirty="0"/>
              <a:t> is a type </a:t>
            </a:r>
            <a:r>
              <a:rPr lang="en-US" sz="2800" dirty="0" smtClean="0"/>
              <a:t>expression denoting the type of an array with elements of type T and index range </a:t>
            </a:r>
            <a:r>
              <a:rPr lang="en-US" sz="2800" i="1" dirty="0" smtClean="0"/>
              <a:t>I</a:t>
            </a:r>
            <a:r>
              <a:rPr lang="en-US" sz="2800" dirty="0" smtClean="0"/>
              <a:t>.         Example:   </a:t>
            </a:r>
            <a:r>
              <a:rPr lang="en-US" sz="2800" dirty="0" err="1" smtClean="0"/>
              <a:t>var</a:t>
            </a:r>
            <a:r>
              <a:rPr lang="en-US" sz="2800" dirty="0" smtClean="0"/>
              <a:t> A: array [ 1 .. 10 ] of integer associates the type expression array( 1 .. 10, integer ) with A.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US" sz="2800" b="1" dirty="0" smtClean="0">
                <a:solidFill>
                  <a:srgbClr val="002060"/>
                </a:solidFill>
              </a:rPr>
              <a:t>products</a:t>
            </a:r>
            <a:r>
              <a:rPr lang="en-US" sz="2800" dirty="0" smtClean="0">
                <a:solidFill>
                  <a:srgbClr val="002060"/>
                </a:solidFill>
              </a:rPr>
              <a:t>: </a:t>
            </a:r>
            <a:r>
              <a:rPr lang="en-US" sz="2800" dirty="0" smtClean="0"/>
              <a:t>If T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 and T</a:t>
            </a:r>
            <a:r>
              <a:rPr lang="en-US" sz="2800" baseline="-25000" dirty="0" smtClean="0"/>
              <a:t>2 </a:t>
            </a:r>
            <a:r>
              <a:rPr lang="en-US" sz="2800" dirty="0" smtClean="0"/>
              <a:t> are type expressions, then their </a:t>
            </a:r>
            <a:r>
              <a:rPr lang="en-US" sz="2800" dirty="0" err="1" smtClean="0"/>
              <a:t>cartesian</a:t>
            </a:r>
            <a:r>
              <a:rPr lang="en-US" sz="2800" dirty="0" smtClean="0"/>
              <a:t> product </a:t>
            </a:r>
            <a:r>
              <a:rPr lang="en-US" sz="2800" i="1" dirty="0" smtClean="0"/>
              <a:t>T</a:t>
            </a:r>
            <a:r>
              <a:rPr lang="en-US" sz="2800" i="1" baseline="-25000" dirty="0" smtClean="0"/>
              <a:t>1 </a:t>
            </a:r>
            <a:r>
              <a:rPr lang="en-US" sz="2800" i="1" dirty="0" smtClean="0"/>
              <a:t>x T</a:t>
            </a:r>
            <a:r>
              <a:rPr lang="en-US" sz="2800" i="1" baseline="-25000" dirty="0" smtClean="0"/>
              <a:t>2 </a:t>
            </a:r>
            <a:r>
              <a:rPr lang="en-US" sz="2800" dirty="0" smtClean="0"/>
              <a:t> is a type expression.  Ex: </a:t>
            </a:r>
            <a:r>
              <a:rPr lang="en-US" sz="2800" dirty="0" err="1" smtClean="0"/>
              <a:t>int</a:t>
            </a:r>
            <a:r>
              <a:rPr lang="en-US" sz="2800" dirty="0" smtClean="0"/>
              <a:t> x int.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US" sz="2800" b="1" dirty="0" smtClean="0">
                <a:solidFill>
                  <a:srgbClr val="002060"/>
                </a:solidFill>
              </a:rPr>
              <a:t>pointers</a:t>
            </a:r>
            <a:r>
              <a:rPr lang="en-US" sz="2800" dirty="0" smtClean="0">
                <a:solidFill>
                  <a:srgbClr val="002060"/>
                </a:solidFill>
              </a:rPr>
              <a:t>: </a:t>
            </a:r>
            <a:r>
              <a:rPr lang="en-US" sz="2800" dirty="0" smtClean="0"/>
              <a:t>If T is a type expression, then  </a:t>
            </a:r>
            <a:r>
              <a:rPr lang="en-US" sz="2800" i="1" dirty="0" smtClean="0"/>
              <a:t>pointer(T)</a:t>
            </a:r>
            <a:r>
              <a:rPr lang="en-US" sz="2800" dirty="0" smtClean="0"/>
              <a:t>  is a type expression denoting the type “pointer to an object of type T.” example: </a:t>
            </a:r>
            <a:r>
              <a:rPr lang="en-US" sz="2800" dirty="0" err="1" smtClean="0"/>
              <a:t>var</a:t>
            </a:r>
            <a:r>
              <a:rPr lang="en-US" sz="2800" dirty="0" smtClean="0"/>
              <a:t> p: ↑ row declares variable p to have type pointer(row).</a:t>
            </a:r>
          </a:p>
          <a:p>
            <a:pPr marL="914400" lvl="1" indent="-457200" algn="just">
              <a:buFont typeface="+mj-lt"/>
              <a:buAutoNum type="alphaLcParenR"/>
            </a:pPr>
            <a:endParaRPr lang="en-US" sz="2800" dirty="0" smtClean="0"/>
          </a:p>
          <a:p>
            <a:pPr marL="914400" lvl="1" indent="-457200" algn="just">
              <a:buFont typeface="+mj-lt"/>
              <a:buAutoNum type="alphaLcParenR"/>
            </a:pPr>
            <a:endParaRPr lang="en-US" sz="2800" dirty="0" smtClean="0"/>
          </a:p>
          <a:p>
            <a:pPr marL="914400" lvl="1" indent="-457200" algn="just">
              <a:buFont typeface="+mj-lt"/>
              <a:buAutoNum type="alphaLcParenR"/>
            </a:pP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2060"/>
                </a:solidFill>
              </a:rPr>
              <a:t>Definition of Type Expression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3894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3200" dirty="0" smtClean="0">
                <a:solidFill>
                  <a:srgbClr val="002060"/>
                </a:solidFill>
              </a:rPr>
              <a:t>Records: </a:t>
            </a:r>
            <a:r>
              <a:rPr lang="en-US" dirty="0"/>
              <a:t>T</a:t>
            </a:r>
            <a:r>
              <a:rPr lang="en-US" dirty="0" smtClean="0"/>
              <a:t>he difference between</a:t>
            </a:r>
            <a:r>
              <a:rPr lang="en-US" dirty="0" smtClean="0">
                <a:solidFill>
                  <a:srgbClr val="C00000"/>
                </a:solidFill>
              </a:rPr>
              <a:t> a record and a product is that the fields of a record have names.</a:t>
            </a:r>
          </a:p>
          <a:p>
            <a:pPr algn="just"/>
            <a:r>
              <a:rPr lang="en-US" sz="2800" dirty="0" smtClean="0"/>
              <a:t>The record type constructor will be applied to a tuple formed from field names and field types.</a:t>
            </a:r>
          </a:p>
          <a:p>
            <a:pPr marL="0" indent="0" algn="just">
              <a:buNone/>
            </a:pPr>
            <a:r>
              <a:rPr lang="en-US" dirty="0"/>
              <a:t>	</a:t>
            </a:r>
            <a:r>
              <a:rPr lang="en-US" dirty="0" smtClean="0"/>
              <a:t>	type row = record</a:t>
            </a:r>
          </a:p>
          <a:p>
            <a:pPr marL="0" indent="0" algn="just">
              <a:buNone/>
            </a:pPr>
            <a:r>
              <a:rPr lang="en-US" sz="2800" dirty="0"/>
              <a:t>	</a:t>
            </a:r>
            <a:r>
              <a:rPr lang="en-US" sz="2800" dirty="0" smtClean="0"/>
              <a:t>			address : integer;</a:t>
            </a:r>
          </a:p>
          <a:p>
            <a:pPr marL="0" indent="0" algn="just">
              <a:buNone/>
            </a:pPr>
            <a:r>
              <a:rPr lang="en-US" dirty="0"/>
              <a:t>	</a:t>
            </a:r>
            <a:r>
              <a:rPr lang="en-US" dirty="0" smtClean="0"/>
              <a:t>		</a:t>
            </a:r>
            <a:r>
              <a:rPr lang="en-US" smtClean="0"/>
              <a:t>	lexeme</a:t>
            </a:r>
            <a:r>
              <a:rPr lang="en-US" dirty="0" smtClean="0"/>
              <a:t>: array [ 1 .. 15 ] of char</a:t>
            </a:r>
          </a:p>
          <a:p>
            <a:pPr marL="0" indent="0" algn="just">
              <a:buNone/>
            </a:pPr>
            <a:r>
              <a:rPr lang="en-US" sz="2800" dirty="0"/>
              <a:t>	</a:t>
            </a:r>
            <a:r>
              <a:rPr lang="en-US" sz="2800" dirty="0" smtClean="0"/>
              <a:t>		         ends;</a:t>
            </a:r>
          </a:p>
          <a:p>
            <a:pPr marL="0" indent="0" algn="just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err="1" smtClean="0"/>
              <a:t>var</a:t>
            </a:r>
            <a:r>
              <a:rPr lang="en-US" dirty="0" smtClean="0"/>
              <a:t> table: array [ 1 .. 101 ] of row;</a:t>
            </a:r>
          </a:p>
          <a:p>
            <a:pPr marL="0" indent="0">
              <a:buNone/>
            </a:pPr>
            <a:r>
              <a:rPr lang="en-US" sz="2800" dirty="0" smtClean="0"/>
              <a:t>		Declares the type name row representing the type expression </a:t>
            </a:r>
          </a:p>
          <a:p>
            <a:pPr marL="0" indent="0">
              <a:buNone/>
            </a:pPr>
            <a:r>
              <a:rPr lang="en-US" dirty="0" smtClean="0"/>
              <a:t>		record((address </a:t>
            </a:r>
            <a:r>
              <a:rPr lang="en-US" dirty="0"/>
              <a:t>X</a:t>
            </a:r>
            <a:r>
              <a:rPr lang="en-US" dirty="0" smtClean="0"/>
              <a:t> integer) X (lexeme X array( 1 .. 15, char )))</a:t>
            </a:r>
            <a:endParaRPr lang="en-US" sz="2800" dirty="0" smtClean="0"/>
          </a:p>
          <a:p>
            <a:pPr marL="914400" lvl="1" indent="-457200" algn="just">
              <a:buFont typeface="+mj-lt"/>
              <a:buAutoNum type="alphaLcParenR"/>
            </a:pPr>
            <a:endParaRPr lang="en-US" sz="2800" dirty="0" smtClean="0"/>
          </a:p>
          <a:p>
            <a:pPr marL="914400" lvl="1" indent="-457200" algn="just">
              <a:buFont typeface="+mj-lt"/>
              <a:buAutoNum type="alphaLcParenR"/>
            </a:pP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2060"/>
                </a:solidFill>
              </a:rPr>
              <a:t>Definition of Type Expression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38948"/>
          </a:xfrm>
        </p:spPr>
        <p:txBody>
          <a:bodyPr>
            <a:normAutofit/>
          </a:bodyPr>
          <a:lstStyle/>
          <a:p>
            <a:pPr marL="228600" lvl="1" algn="just">
              <a:spcBef>
                <a:spcPts val="1000"/>
              </a:spcBef>
            </a:pPr>
            <a:r>
              <a:rPr lang="en-US" sz="3200" dirty="0" smtClean="0">
                <a:solidFill>
                  <a:srgbClr val="002060"/>
                </a:solidFill>
              </a:rPr>
              <a:t>Functions: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/>
              <a:t>We </a:t>
            </a:r>
            <a:r>
              <a:rPr lang="en-US" sz="2800" dirty="0"/>
              <a:t>may treat functions in a programming language as mapping from a domain type D to a range type R. So, the type of a function can be denoted by the type expression</a:t>
            </a:r>
            <a:r>
              <a:rPr lang="en-US" sz="2800" i="1" dirty="0"/>
              <a:t>  D</a:t>
            </a:r>
            <a:r>
              <a:rPr lang="en-US" sz="2800" i="1" dirty="0">
                <a:cs typeface="Times New Roman" panose="02020603050405020304" pitchFamily="18" charset="0"/>
              </a:rPr>
              <a:t>→</a:t>
            </a:r>
            <a:r>
              <a:rPr lang="en-US" sz="2800" i="1" dirty="0"/>
              <a:t>R</a:t>
            </a:r>
            <a:r>
              <a:rPr lang="en-US" sz="2800" dirty="0"/>
              <a:t>  where D are R type expressions. </a:t>
            </a:r>
          </a:p>
          <a:p>
            <a:pPr marL="228600" lvl="1" algn="just">
              <a:spcBef>
                <a:spcPts val="1000"/>
              </a:spcBef>
            </a:pPr>
            <a:r>
              <a:rPr lang="en-US" sz="2800" dirty="0"/>
              <a:t>Built in function mod of </a:t>
            </a:r>
            <a:r>
              <a:rPr lang="en-US" sz="2800" dirty="0" err="1"/>
              <a:t>pascal</a:t>
            </a:r>
            <a:r>
              <a:rPr lang="en-US" sz="2800" dirty="0"/>
              <a:t> has domain type </a:t>
            </a:r>
            <a:r>
              <a:rPr lang="en-US" sz="2800" dirty="0" err="1"/>
              <a:t>int</a:t>
            </a:r>
            <a:r>
              <a:rPr lang="en-US" sz="2800" dirty="0"/>
              <a:t> × </a:t>
            </a:r>
            <a:r>
              <a:rPr lang="en-US" sz="2800" dirty="0" err="1"/>
              <a:t>int</a:t>
            </a:r>
            <a:r>
              <a:rPr lang="en-US" sz="2800" dirty="0"/>
              <a:t> </a:t>
            </a:r>
            <a:r>
              <a:rPr lang="en-US" sz="2800" dirty="0" err="1"/>
              <a:t>i.e</a:t>
            </a:r>
            <a:r>
              <a:rPr lang="en-US" sz="2800" dirty="0"/>
              <a:t> pair of </a:t>
            </a:r>
            <a:r>
              <a:rPr lang="en-US" sz="2800" dirty="0" err="1"/>
              <a:t>int</a:t>
            </a:r>
            <a:r>
              <a:rPr lang="en-US" sz="2800" dirty="0"/>
              <a:t> and range type </a:t>
            </a:r>
            <a:r>
              <a:rPr lang="en-US" sz="2800" dirty="0" err="1" smtClean="0"/>
              <a:t>int</a:t>
            </a:r>
            <a:endParaRPr lang="en-US" sz="2800" dirty="0" smtClean="0"/>
          </a:p>
          <a:p>
            <a:pPr marL="0" lvl="1" indent="0" algn="ctr">
              <a:spcBef>
                <a:spcPts val="1000"/>
              </a:spcBef>
              <a:buNone/>
            </a:pPr>
            <a:r>
              <a:rPr lang="en-US" sz="4000" b="1" dirty="0" err="1" smtClean="0">
                <a:solidFill>
                  <a:srgbClr val="FF0000"/>
                </a:solidFill>
              </a:rPr>
              <a:t>int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>
                <a:solidFill>
                  <a:srgbClr val="FF0000"/>
                </a:solidFill>
              </a:rPr>
              <a:t>× </a:t>
            </a:r>
            <a:r>
              <a:rPr lang="en-US" sz="4000" b="1" dirty="0" err="1" smtClean="0">
                <a:solidFill>
                  <a:srgbClr val="FF0000"/>
                </a:solidFill>
              </a:rPr>
              <a:t>int</a:t>
            </a:r>
            <a:r>
              <a:rPr lang="en-US" sz="4000" b="1" dirty="0" smtClean="0">
                <a:solidFill>
                  <a:srgbClr val="FF0000"/>
                </a:solidFill>
              </a:rPr>
              <a:t>        </a:t>
            </a:r>
            <a:r>
              <a:rPr lang="en-US" sz="4000" b="1" dirty="0" err="1" smtClean="0">
                <a:solidFill>
                  <a:srgbClr val="FF0000"/>
                </a:solidFill>
              </a:rPr>
              <a:t>int</a:t>
            </a:r>
            <a:endParaRPr lang="en-US" sz="4000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en-US" sz="2800" dirty="0" smtClean="0"/>
          </a:p>
          <a:p>
            <a:pPr marL="914400" lvl="1" indent="-457200" algn="just">
              <a:buFont typeface="+mj-lt"/>
              <a:buAutoNum type="alphaLcParenR"/>
            </a:pPr>
            <a:endParaRPr lang="en-US" sz="2800" dirty="0" smtClean="0"/>
          </a:p>
          <a:p>
            <a:pPr marL="914400" lvl="1" indent="-457200" algn="just">
              <a:buFont typeface="+mj-lt"/>
              <a:buAutoNum type="alphaLcParenR"/>
            </a:pPr>
            <a:endParaRPr lang="en-US" b="1" dirty="0" smtClean="0"/>
          </a:p>
          <a:p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6277973" y="4763069"/>
            <a:ext cx="658510" cy="5165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2060"/>
                </a:solidFill>
              </a:rPr>
              <a:t>Definition of Type Expression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38948"/>
          </a:xfrm>
        </p:spPr>
        <p:txBody>
          <a:bodyPr>
            <a:normAutofit/>
          </a:bodyPr>
          <a:lstStyle/>
          <a:p>
            <a:pPr marL="228600" lvl="1" algn="just">
              <a:spcBef>
                <a:spcPts val="1000"/>
              </a:spcBef>
            </a:pPr>
            <a:r>
              <a:rPr lang="en-US" sz="3200" dirty="0" smtClean="0">
                <a:solidFill>
                  <a:srgbClr val="002060"/>
                </a:solidFill>
              </a:rPr>
              <a:t>Functions: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/>
              <a:t>We may treat functions in a programming language as mapping from a domain type D to a range type R. So, the type of a function can be denoted by the type expression</a:t>
            </a:r>
            <a:r>
              <a:rPr lang="en-US" sz="2800" i="1" dirty="0" smtClean="0"/>
              <a:t>  D</a:t>
            </a:r>
            <a:r>
              <a:rPr lang="en-US" sz="2800" i="1" dirty="0" smtClean="0">
                <a:cs typeface="Times New Roman" panose="02020603050405020304" pitchFamily="18" charset="0"/>
              </a:rPr>
              <a:t>→</a:t>
            </a:r>
            <a:r>
              <a:rPr lang="en-US" sz="2800" i="1" dirty="0" smtClean="0"/>
              <a:t>R</a:t>
            </a:r>
            <a:r>
              <a:rPr lang="en-US" sz="2800" dirty="0" smtClean="0"/>
              <a:t>  where D are R type expressions. </a:t>
            </a:r>
          </a:p>
          <a:p>
            <a:pPr marL="457200" lvl="1" indent="0" algn="ctr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sz="2800" b="1" dirty="0">
                <a:solidFill>
                  <a:srgbClr val="FF0000"/>
                </a:solidFill>
              </a:rPr>
              <a:t>function </a:t>
            </a:r>
            <a:r>
              <a:rPr lang="en-US" sz="2800" b="1" dirty="0" smtClean="0">
                <a:solidFill>
                  <a:srgbClr val="FF0000"/>
                </a:solidFill>
              </a:rPr>
              <a:t>f ( a ,b : char ) </a:t>
            </a:r>
            <a:r>
              <a:rPr lang="en-US" sz="2800" b="1" dirty="0">
                <a:solidFill>
                  <a:srgbClr val="FF0000"/>
                </a:solidFill>
              </a:rPr>
              <a:t>: </a:t>
            </a:r>
            <a:r>
              <a:rPr lang="en-US" sz="2800" dirty="0">
                <a:solidFill>
                  <a:srgbClr val="FF0000"/>
                </a:solidFill>
              </a:rPr>
              <a:t>↑</a:t>
            </a:r>
            <a:r>
              <a:rPr lang="en-US" sz="2800" dirty="0"/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integer;</a:t>
            </a:r>
            <a:endParaRPr lang="en-US" sz="2800" b="1" dirty="0">
              <a:solidFill>
                <a:srgbClr val="FF0000"/>
              </a:solidFill>
            </a:endParaRPr>
          </a:p>
          <a:p>
            <a:pPr marL="457200" lvl="1" indent="0" algn="ctr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sz="2800" b="1" dirty="0">
                <a:solidFill>
                  <a:srgbClr val="FF0000"/>
                </a:solidFill>
              </a:rPr>
              <a:t>Domain type char × char and range </a:t>
            </a:r>
            <a:r>
              <a:rPr lang="en-US" sz="2800" b="1" dirty="0" smtClean="0">
                <a:solidFill>
                  <a:srgbClr val="FF0000"/>
                </a:solidFill>
              </a:rPr>
              <a:t>type pointer(integer)</a:t>
            </a:r>
          </a:p>
          <a:p>
            <a:pPr marL="457200" lvl="1" indent="0" algn="ctr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Thus the type of f is denoted by the type expression:</a:t>
            </a:r>
            <a:endParaRPr lang="en-US" sz="2800" b="1" dirty="0">
              <a:solidFill>
                <a:srgbClr val="FF0000"/>
              </a:solidFill>
            </a:endParaRPr>
          </a:p>
          <a:p>
            <a:pPr marL="457200" lvl="1" indent="0" algn="ctr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sz="2800" b="1" dirty="0">
                <a:solidFill>
                  <a:srgbClr val="FF0000"/>
                </a:solidFill>
              </a:rPr>
              <a:t>char × char         integer </a:t>
            </a:r>
            <a:r>
              <a:rPr lang="en-US" sz="2800" b="1" dirty="0" smtClean="0">
                <a:solidFill>
                  <a:srgbClr val="FF0000"/>
                </a:solidFill>
              </a:rPr>
              <a:t>pointer</a:t>
            </a:r>
            <a:endParaRPr lang="en-US" sz="2800" dirty="0" smtClean="0"/>
          </a:p>
          <a:p>
            <a:pPr marL="914400" lvl="1" indent="-457200" algn="just">
              <a:buFont typeface="+mj-lt"/>
              <a:buAutoNum type="alphaLcParenR"/>
            </a:pPr>
            <a:endParaRPr lang="en-US" sz="2800" dirty="0" smtClean="0"/>
          </a:p>
          <a:p>
            <a:pPr marL="914400" lvl="1" indent="-457200" algn="just">
              <a:buFont typeface="+mj-lt"/>
              <a:buAutoNum type="alphaLcParenR"/>
            </a:pPr>
            <a:endParaRPr lang="en-US" b="1" dirty="0" smtClean="0"/>
          </a:p>
          <a:p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847850" y="6025131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2060"/>
                </a:solidFill>
              </a:rPr>
              <a:t>Definition of Type Expression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38948"/>
          </a:xfrm>
        </p:spPr>
        <p:txBody>
          <a:bodyPr>
            <a:normAutofit/>
          </a:bodyPr>
          <a:lstStyle/>
          <a:p>
            <a:pPr marL="228600" lvl="1" algn="just">
              <a:spcBef>
                <a:spcPts val="1000"/>
              </a:spcBef>
            </a:pPr>
            <a:r>
              <a:rPr lang="en-US" sz="3200" b="1" dirty="0">
                <a:solidFill>
                  <a:srgbClr val="002060"/>
                </a:solidFill>
              </a:rPr>
              <a:t>R</a:t>
            </a:r>
            <a:r>
              <a:rPr lang="en-US" sz="3200" b="1" dirty="0" smtClean="0">
                <a:solidFill>
                  <a:srgbClr val="002060"/>
                </a:solidFill>
              </a:rPr>
              <a:t>ecords: </a:t>
            </a:r>
            <a:r>
              <a:rPr lang="en-US" sz="3200" dirty="0" smtClean="0"/>
              <a:t>will be applied to a tuple formed from field name and field types.</a:t>
            </a:r>
          </a:p>
          <a:p>
            <a:pPr marL="228600" lvl="1" algn="just">
              <a:spcBef>
                <a:spcPts val="1000"/>
              </a:spcBef>
            </a:pPr>
            <a:endParaRPr lang="en-US" sz="3200" dirty="0" smtClean="0"/>
          </a:p>
          <a:p>
            <a:pPr marL="0" lvl="1" indent="0" algn="just">
              <a:spcBef>
                <a:spcPts val="1000"/>
              </a:spcBef>
              <a:buNone/>
            </a:pPr>
            <a:endParaRPr lang="en-US" sz="2800" dirty="0" smtClean="0"/>
          </a:p>
          <a:p>
            <a:pPr marL="914400" lvl="1" indent="-457200" algn="just">
              <a:buFont typeface="+mj-lt"/>
              <a:buAutoNum type="alphaLcParenR"/>
            </a:pPr>
            <a:endParaRPr lang="en-US" b="1" dirty="0" smtClean="0"/>
          </a:p>
          <a:p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032644" y="2809875"/>
            <a:ext cx="8828087" cy="3716338"/>
            <a:chOff x="217488" y="2809875"/>
            <a:chExt cx="8828087" cy="3716338"/>
          </a:xfrm>
        </p:grpSpPr>
        <p:sp>
          <p:nvSpPr>
            <p:cNvPr id="16" name="TextBox 1"/>
            <p:cNvSpPr txBox="1">
              <a:spLocks noChangeArrowheads="1"/>
            </p:cNvSpPr>
            <p:nvPr/>
          </p:nvSpPr>
          <p:spPr bwMode="auto">
            <a:xfrm>
              <a:off x="914400" y="3189288"/>
              <a:ext cx="5029200" cy="263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1" eaLnBrk="1" hangingPunct="1">
                <a:lnSpc>
                  <a:spcPct val="150000"/>
                </a:lnSpc>
              </a:pPr>
              <a:r>
                <a:rPr lang="en-US" sz="2200" b="1" dirty="0">
                  <a:solidFill>
                    <a:srgbClr val="00B050"/>
                  </a:solidFill>
                </a:rPr>
                <a:t>type row = record</a:t>
              </a:r>
            </a:p>
            <a:p>
              <a:pPr lvl="1" eaLnBrk="1" hangingPunct="1">
                <a:lnSpc>
                  <a:spcPct val="150000"/>
                </a:lnSpc>
              </a:pPr>
              <a:r>
                <a:rPr lang="en-US" sz="2200" b="1" dirty="0">
                  <a:solidFill>
                    <a:srgbClr val="00B050"/>
                  </a:solidFill>
                </a:rPr>
                <a:t>address : integer;</a:t>
              </a:r>
            </a:p>
            <a:p>
              <a:pPr lvl="1" eaLnBrk="1" hangingPunct="1">
                <a:lnSpc>
                  <a:spcPct val="150000"/>
                </a:lnSpc>
              </a:pPr>
              <a:r>
                <a:rPr lang="en-US" sz="2200" b="1" dirty="0">
                  <a:solidFill>
                    <a:srgbClr val="00B050"/>
                  </a:solidFill>
                </a:rPr>
                <a:t>lexeme: array [1….15] of char</a:t>
              </a:r>
            </a:p>
            <a:p>
              <a:pPr lvl="1" eaLnBrk="1" hangingPunct="1">
                <a:lnSpc>
                  <a:spcPct val="150000"/>
                </a:lnSpc>
              </a:pPr>
              <a:r>
                <a:rPr lang="en-US" sz="2200" b="1" dirty="0">
                  <a:solidFill>
                    <a:srgbClr val="00B050"/>
                  </a:solidFill>
                </a:rPr>
                <a:t>end;</a:t>
              </a:r>
            </a:p>
            <a:p>
              <a:pPr lvl="1" eaLnBrk="1" hangingPunct="1">
                <a:lnSpc>
                  <a:spcPct val="150000"/>
                </a:lnSpc>
              </a:pPr>
              <a:r>
                <a:rPr lang="en-US" sz="2200" b="1" dirty="0" err="1">
                  <a:solidFill>
                    <a:srgbClr val="00B050"/>
                  </a:solidFill>
                </a:rPr>
                <a:t>var</a:t>
              </a:r>
              <a:r>
                <a:rPr lang="en-US" sz="2200" b="1" dirty="0">
                  <a:solidFill>
                    <a:srgbClr val="00B050"/>
                  </a:solidFill>
                </a:rPr>
                <a:t> table : array [1….10] of row;</a:t>
              </a:r>
            </a:p>
          </p:txBody>
        </p:sp>
        <p:sp>
          <p:nvSpPr>
            <p:cNvPr id="17" name="TextBox 3"/>
            <p:cNvSpPr txBox="1">
              <a:spLocks noChangeArrowheads="1"/>
            </p:cNvSpPr>
            <p:nvPr/>
          </p:nvSpPr>
          <p:spPr bwMode="auto">
            <a:xfrm>
              <a:off x="5605463" y="3084513"/>
              <a:ext cx="3168650" cy="2862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1" eaLnBrk="1" hangingPunct="1">
                <a:lnSpc>
                  <a:spcPct val="150000"/>
                </a:lnSpc>
              </a:pPr>
              <a:r>
                <a:rPr lang="en-US" sz="2400" b="1" dirty="0" err="1">
                  <a:solidFill>
                    <a:srgbClr val="0070C0"/>
                  </a:solidFill>
                </a:rPr>
                <a:t>struct</a:t>
              </a:r>
              <a:r>
                <a:rPr lang="en-US" sz="2400" b="1" dirty="0">
                  <a:solidFill>
                    <a:srgbClr val="0070C0"/>
                  </a:solidFill>
                </a:rPr>
                <a:t> row</a:t>
              </a:r>
            </a:p>
            <a:p>
              <a:pPr lvl="1" eaLnBrk="1" hangingPunct="1">
                <a:lnSpc>
                  <a:spcPct val="150000"/>
                </a:lnSpc>
              </a:pPr>
              <a:r>
                <a:rPr lang="en-US" sz="2400" b="1" dirty="0">
                  <a:solidFill>
                    <a:srgbClr val="0070C0"/>
                  </a:solidFill>
                </a:rPr>
                <a:t>{</a:t>
              </a:r>
            </a:p>
            <a:p>
              <a:pPr lvl="1" eaLnBrk="1" hangingPunct="1">
                <a:lnSpc>
                  <a:spcPct val="150000"/>
                </a:lnSpc>
              </a:pPr>
              <a:r>
                <a:rPr lang="en-US" sz="2400" b="1" dirty="0" err="1">
                  <a:solidFill>
                    <a:srgbClr val="0070C0"/>
                  </a:solidFill>
                </a:rPr>
                <a:t>int</a:t>
              </a:r>
              <a:r>
                <a:rPr lang="en-US" sz="2400" b="1" dirty="0">
                  <a:solidFill>
                    <a:srgbClr val="0070C0"/>
                  </a:solidFill>
                </a:rPr>
                <a:t> address;</a:t>
              </a:r>
            </a:p>
            <a:p>
              <a:pPr lvl="1" eaLnBrk="1" hangingPunct="1">
                <a:lnSpc>
                  <a:spcPct val="150000"/>
                </a:lnSpc>
              </a:pPr>
              <a:r>
                <a:rPr lang="en-US" sz="2400" b="1" dirty="0">
                  <a:solidFill>
                    <a:srgbClr val="0070C0"/>
                  </a:solidFill>
                </a:rPr>
                <a:t>char lexeme[15];</a:t>
              </a:r>
            </a:p>
            <a:p>
              <a:pPr lvl="1" eaLnBrk="1" hangingPunct="1">
                <a:lnSpc>
                  <a:spcPct val="150000"/>
                </a:lnSpc>
              </a:pPr>
              <a:r>
                <a:rPr lang="en-US" sz="2400" b="1" dirty="0">
                  <a:solidFill>
                    <a:srgbClr val="0070C0"/>
                  </a:solidFill>
                </a:rPr>
                <a:t>}table[100];</a:t>
              </a:r>
            </a:p>
          </p:txBody>
        </p:sp>
        <p:sp>
          <p:nvSpPr>
            <p:cNvPr id="18" name="TextBox 4"/>
            <p:cNvSpPr txBox="1">
              <a:spLocks noChangeArrowheads="1"/>
            </p:cNvSpPr>
            <p:nvPr/>
          </p:nvSpPr>
          <p:spPr bwMode="auto">
            <a:xfrm>
              <a:off x="892175" y="6096000"/>
              <a:ext cx="815340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sz="2200" b="1" dirty="0">
                  <a:solidFill>
                    <a:srgbClr val="FF0000"/>
                  </a:solidFill>
                </a:rPr>
                <a:t>record((address × integer) × (lexeme × array(1….15,char)))</a:t>
              </a:r>
            </a:p>
          </p:txBody>
        </p:sp>
        <p:sp>
          <p:nvSpPr>
            <p:cNvPr id="19" name="TextBox 5"/>
            <p:cNvSpPr txBox="1">
              <a:spLocks noChangeArrowheads="1"/>
            </p:cNvSpPr>
            <p:nvPr/>
          </p:nvSpPr>
          <p:spPr bwMode="auto">
            <a:xfrm>
              <a:off x="4114800" y="2809875"/>
              <a:ext cx="134937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b="1" dirty="0">
                  <a:solidFill>
                    <a:schemeClr val="accent2"/>
                  </a:solidFill>
                </a:rPr>
                <a:t>type name</a:t>
              </a: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flipH="1">
              <a:off x="4114800" y="3178175"/>
              <a:ext cx="631825" cy="631825"/>
            </a:xfrm>
            <a:prstGeom prst="straightConnector1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4968875" y="3178175"/>
              <a:ext cx="1127125" cy="631825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15"/>
            <p:cNvSpPr txBox="1">
              <a:spLocks noChangeArrowheads="1"/>
            </p:cNvSpPr>
            <p:nvPr/>
          </p:nvSpPr>
          <p:spPr bwMode="auto">
            <a:xfrm>
              <a:off x="217488" y="5656263"/>
              <a:ext cx="2068512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chemeClr val="accent2"/>
                  </a:solidFill>
                </a:rPr>
                <a:t>type expression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1905000" y="5946775"/>
              <a:ext cx="685800" cy="225425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2060"/>
                </a:solidFill>
              </a:rPr>
              <a:t>Type Expression Overall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182688" y="2017713"/>
            <a:ext cx="7656512" cy="1639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Implicit Assumptions:</a:t>
            </a:r>
          </a:p>
          <a:p>
            <a:pPr lvl="1"/>
            <a:r>
              <a:rPr lang="en-US" smtClean="0"/>
              <a:t>Each program has a type</a:t>
            </a:r>
          </a:p>
          <a:p>
            <a:pPr lvl="1"/>
            <a:r>
              <a:rPr lang="en-US" smtClean="0"/>
              <a:t>Types have a structure</a:t>
            </a:r>
            <a:endParaRPr lang="en-US" dirty="0"/>
          </a:p>
        </p:txBody>
      </p:sp>
      <p:sp>
        <p:nvSpPr>
          <p:cNvPr id="5" name="Rectangle 106"/>
          <p:cNvSpPr>
            <a:spLocks noChangeArrowheads="1"/>
          </p:cNvSpPr>
          <p:nvPr/>
        </p:nvSpPr>
        <p:spPr bwMode="auto">
          <a:xfrm rot="5400000">
            <a:off x="3750800" y="1394288"/>
            <a:ext cx="2520287" cy="7656512"/>
          </a:xfrm>
          <a:prstGeom prst="rect">
            <a:avLst/>
          </a:prstGeom>
          <a:gradFill rotWithShape="1">
            <a:gsLst>
              <a:gs pos="0">
                <a:srgbClr val="FFFF4D">
                  <a:alpha val="60001"/>
                </a:srgbClr>
              </a:gs>
              <a:gs pos="50000">
                <a:schemeClr val="bg1">
                  <a:alpha val="60001"/>
                </a:schemeClr>
              </a:gs>
              <a:gs pos="100000">
                <a:srgbClr val="FFFF4D">
                  <a:alpha val="60001"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990600" y="3962400"/>
            <a:ext cx="3810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chemeClr val="tx2"/>
                </a:solidFill>
                <a:latin typeface="Comic Sans MS" panose="030F0702030302020204" pitchFamily="66" charset="0"/>
              </a:rPr>
              <a:t>Basic Types </a:t>
            </a:r>
          </a:p>
        </p:txBody>
      </p:sp>
      <p:graphicFrame>
        <p:nvGraphicFramePr>
          <p:cNvPr id="7" name="Group 71"/>
          <p:cNvGraphicFramePr>
            <a:graphicFrameLocks noGrp="1"/>
          </p:cNvGraphicFramePr>
          <p:nvPr>
            <p:ph sz="half" idx="4294967295"/>
          </p:nvPr>
        </p:nvGraphicFramePr>
        <p:xfrm>
          <a:off x="990598" y="4346575"/>
          <a:ext cx="3977186" cy="1676400"/>
        </p:xfrm>
        <a:graphic>
          <a:graphicData uri="http://schemas.openxmlformats.org/drawingml/2006/table">
            <a:tbl>
              <a:tblPr/>
              <a:tblGrid>
                <a:gridCol w="19885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8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8288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None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Boolean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Character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213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None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Real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Integer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213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None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Enumerations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Sub-ranges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213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None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Void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Error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buNone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Variables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Names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 Box 73"/>
          <p:cNvSpPr txBox="1">
            <a:spLocks noChangeArrowheads="1"/>
          </p:cNvSpPr>
          <p:nvPr/>
        </p:nvSpPr>
        <p:spPr bwMode="auto">
          <a:xfrm>
            <a:off x="4419600" y="3962400"/>
            <a:ext cx="3810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>
                <a:solidFill>
                  <a:schemeClr val="tx2"/>
                </a:solidFill>
                <a:latin typeface="Comic Sans MS" panose="030F0702030302020204" pitchFamily="66" charset="0"/>
              </a:rPr>
              <a:t>Type Constructors</a:t>
            </a:r>
          </a:p>
        </p:txBody>
      </p:sp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5181600" y="4343400"/>
            <a:ext cx="38100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>
                <a:latin typeface="Comic Sans MS" panose="030F0702030302020204" pitchFamily="66" charset="0"/>
              </a:rPr>
              <a:t>Arrays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 dirty="0">
                <a:latin typeface="Comic Sans MS" panose="030F0702030302020204" pitchFamily="66" charset="0"/>
              </a:rPr>
              <a:t>Records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 dirty="0">
                <a:latin typeface="Comic Sans MS" panose="030F0702030302020204" pitchFamily="66" charset="0"/>
              </a:rPr>
              <a:t>Sets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 dirty="0">
                <a:latin typeface="Comic Sans MS" panose="030F0702030302020204" pitchFamily="66" charset="0"/>
              </a:rPr>
              <a:t>Pointers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 dirty="0">
                <a:latin typeface="Comic Sans MS" panose="030F0702030302020204" pitchFamily="66" charset="0"/>
              </a:rPr>
              <a:t>Functions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600" b="1" dirty="0" smtClean="0">
                <a:solidFill>
                  <a:srgbClr val="002060"/>
                </a:solidFill>
              </a:rPr>
              <a:t>Representation of Type Expressions</a:t>
            </a:r>
            <a:endParaRPr lang="en-US" sz="5600" b="1" dirty="0">
              <a:solidFill>
                <a:srgbClr val="00206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20384" y="2274887"/>
            <a:ext cx="5867400" cy="1839913"/>
            <a:chOff x="-203200" y="2286000"/>
            <a:chExt cx="5867400" cy="1839913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1244600" y="2286000"/>
              <a:ext cx="7620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-&gt;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635000" y="3138488"/>
              <a:ext cx="76200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>
                  <a:latin typeface="Courier New" panose="02070309020205020404" pitchFamily="49" charset="0"/>
                  <a:cs typeface="Courier New" panose="02070309020205020404" pitchFamily="49" charset="0"/>
                </a:rPr>
                <a:t>x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1778000" y="3138488"/>
              <a:ext cx="121920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>
                  <a:latin typeface="Courier New" panose="02070309020205020404" pitchFamily="49" charset="0"/>
                  <a:cs typeface="Courier New" panose="02070309020205020404" pitchFamily="49" charset="0"/>
                </a:rPr>
                <a:t>pointer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-203200" y="3748088"/>
              <a:ext cx="121920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>
                  <a:latin typeface="Courier New" panose="02070309020205020404" pitchFamily="49" charset="0"/>
                  <a:cs typeface="Courier New" panose="02070309020205020404" pitchFamily="49" charset="0"/>
                </a:rPr>
                <a:t>char</a:t>
              </a: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990600" y="3759200"/>
              <a:ext cx="12192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>
                  <a:latin typeface="Courier New" panose="02070309020205020404" pitchFamily="49" charset="0"/>
                  <a:cs typeface="Courier New" panose="02070309020205020404" pitchFamily="49" charset="0"/>
                </a:rPr>
                <a:t>char</a:t>
              </a:r>
            </a:p>
          </p:txBody>
        </p:sp>
        <p:cxnSp>
          <p:nvCxnSpPr>
            <p:cNvPr id="10" name="AutoShape 10"/>
            <p:cNvCxnSpPr>
              <a:cxnSpLocks noChangeShapeType="1"/>
              <a:stCxn id="6" idx="0"/>
              <a:endCxn id="5" idx="2"/>
            </p:cNvCxnSpPr>
            <p:nvPr/>
          </p:nvCxnSpPr>
          <p:spPr bwMode="auto">
            <a:xfrm flipV="1">
              <a:off x="1016000" y="2652713"/>
              <a:ext cx="609600" cy="485775"/>
            </a:xfrm>
            <a:prstGeom prst="straightConnector1">
              <a:avLst/>
            </a:prstGeom>
            <a:noFill/>
            <a:ln w="28575">
              <a:solidFill>
                <a:srgbClr val="8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AutoShape 11"/>
            <p:cNvCxnSpPr>
              <a:cxnSpLocks noChangeShapeType="1"/>
              <a:stCxn id="5" idx="2"/>
              <a:endCxn id="7" idx="0"/>
            </p:cNvCxnSpPr>
            <p:nvPr/>
          </p:nvCxnSpPr>
          <p:spPr bwMode="auto">
            <a:xfrm>
              <a:off x="1625600" y="2652713"/>
              <a:ext cx="762000" cy="485775"/>
            </a:xfrm>
            <a:prstGeom prst="straightConnector1">
              <a:avLst/>
            </a:prstGeom>
            <a:noFill/>
            <a:ln w="28575">
              <a:solidFill>
                <a:srgbClr val="8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AutoShape 12"/>
            <p:cNvCxnSpPr>
              <a:cxnSpLocks noChangeShapeType="1"/>
              <a:stCxn id="6" idx="2"/>
              <a:endCxn id="8" idx="0"/>
            </p:cNvCxnSpPr>
            <p:nvPr/>
          </p:nvCxnSpPr>
          <p:spPr bwMode="auto">
            <a:xfrm flipH="1">
              <a:off x="406400" y="3505200"/>
              <a:ext cx="609600" cy="242888"/>
            </a:xfrm>
            <a:prstGeom prst="straightConnector1">
              <a:avLst/>
            </a:prstGeom>
            <a:noFill/>
            <a:ln w="28575">
              <a:solidFill>
                <a:srgbClr val="8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AutoShape 13"/>
            <p:cNvCxnSpPr>
              <a:cxnSpLocks noChangeShapeType="1"/>
              <a:stCxn id="6" idx="2"/>
              <a:endCxn id="9" idx="0"/>
            </p:cNvCxnSpPr>
            <p:nvPr/>
          </p:nvCxnSpPr>
          <p:spPr bwMode="auto">
            <a:xfrm>
              <a:off x="1016000" y="3505200"/>
              <a:ext cx="584200" cy="254000"/>
            </a:xfrm>
            <a:prstGeom prst="straightConnector1">
              <a:avLst/>
            </a:prstGeom>
            <a:noFill/>
            <a:ln w="28575">
              <a:solidFill>
                <a:srgbClr val="8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2006600" y="3748088"/>
              <a:ext cx="121920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>
                  <a:latin typeface="Courier New" panose="02070309020205020404" pitchFamily="49" charset="0"/>
                  <a:cs typeface="Courier New" panose="02070309020205020404" pitchFamily="49" charset="0"/>
                </a:rPr>
                <a:t>integer</a:t>
              </a:r>
            </a:p>
          </p:txBody>
        </p:sp>
        <p:cxnSp>
          <p:nvCxnSpPr>
            <p:cNvPr id="15" name="AutoShape 16"/>
            <p:cNvCxnSpPr>
              <a:cxnSpLocks noChangeShapeType="1"/>
              <a:stCxn id="7" idx="2"/>
              <a:endCxn id="14" idx="0"/>
            </p:cNvCxnSpPr>
            <p:nvPr/>
          </p:nvCxnSpPr>
          <p:spPr bwMode="auto">
            <a:xfrm>
              <a:off x="2387600" y="3505200"/>
              <a:ext cx="228600" cy="242888"/>
            </a:xfrm>
            <a:prstGeom prst="straightConnector1">
              <a:avLst/>
            </a:prstGeom>
            <a:noFill/>
            <a:ln w="28575">
              <a:solidFill>
                <a:srgbClr val="8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4368800" y="2286000"/>
              <a:ext cx="7620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>
                  <a:latin typeface="Courier New" panose="02070309020205020404" pitchFamily="49" charset="0"/>
                  <a:cs typeface="Courier New" panose="02070309020205020404" pitchFamily="49" charset="0"/>
                </a:rPr>
                <a:t>-&gt;</a:t>
              </a:r>
            </a:p>
          </p:txBody>
        </p:sp>
        <p:sp>
          <p:nvSpPr>
            <p:cNvPr id="17" name="Text Box 18"/>
            <p:cNvSpPr txBox="1">
              <a:spLocks noChangeArrowheads="1"/>
            </p:cNvSpPr>
            <p:nvPr/>
          </p:nvSpPr>
          <p:spPr bwMode="auto">
            <a:xfrm>
              <a:off x="3606800" y="3138488"/>
              <a:ext cx="45720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x</a:t>
              </a:r>
            </a:p>
          </p:txBody>
        </p:sp>
        <p:sp>
          <p:nvSpPr>
            <p:cNvPr id="18" name="Text Box 19"/>
            <p:cNvSpPr txBox="1">
              <a:spLocks noChangeArrowheads="1"/>
            </p:cNvSpPr>
            <p:nvPr/>
          </p:nvSpPr>
          <p:spPr bwMode="auto">
            <a:xfrm>
              <a:off x="4445000" y="3124200"/>
              <a:ext cx="12192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>
                  <a:latin typeface="Courier New" panose="02070309020205020404" pitchFamily="49" charset="0"/>
                  <a:cs typeface="Courier New" panose="02070309020205020404" pitchFamily="49" charset="0"/>
                </a:rPr>
                <a:t>pointer</a:t>
              </a:r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4445000" y="3748088"/>
              <a:ext cx="121920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>
                  <a:latin typeface="Courier New" panose="02070309020205020404" pitchFamily="49" charset="0"/>
                  <a:cs typeface="Courier New" panose="02070309020205020404" pitchFamily="49" charset="0"/>
                </a:rPr>
                <a:t>integer</a:t>
              </a:r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3225800" y="3746500"/>
              <a:ext cx="12192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char</a:t>
              </a:r>
            </a:p>
          </p:txBody>
        </p:sp>
        <p:cxnSp>
          <p:nvCxnSpPr>
            <p:cNvPr id="21" name="AutoShape 22"/>
            <p:cNvCxnSpPr>
              <a:cxnSpLocks noChangeShapeType="1"/>
              <a:stCxn id="20" idx="0"/>
              <a:endCxn id="17" idx="1"/>
            </p:cNvCxnSpPr>
            <p:nvPr/>
          </p:nvCxnSpPr>
          <p:spPr bwMode="auto">
            <a:xfrm rot="5400000" flipH="1">
              <a:off x="3509169" y="3420269"/>
              <a:ext cx="423862" cy="228600"/>
            </a:xfrm>
            <a:prstGeom prst="curvedConnector4">
              <a:avLst>
                <a:gd name="adj1" fmla="val 28463"/>
                <a:gd name="adj2" fmla="val 200000"/>
              </a:avLst>
            </a:prstGeom>
            <a:noFill/>
            <a:ln w="28575">
              <a:solidFill>
                <a:srgbClr val="8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AutoShape 23"/>
            <p:cNvCxnSpPr>
              <a:cxnSpLocks noChangeShapeType="1"/>
              <a:stCxn id="20" idx="0"/>
              <a:endCxn id="17" idx="3"/>
            </p:cNvCxnSpPr>
            <p:nvPr/>
          </p:nvCxnSpPr>
          <p:spPr bwMode="auto">
            <a:xfrm rot="16200000">
              <a:off x="3737769" y="3420269"/>
              <a:ext cx="423862" cy="228600"/>
            </a:xfrm>
            <a:prstGeom prst="curvedConnector4">
              <a:avLst>
                <a:gd name="adj1" fmla="val 28463"/>
                <a:gd name="adj2" fmla="val 200000"/>
              </a:avLst>
            </a:prstGeom>
            <a:noFill/>
            <a:ln w="28575">
              <a:solidFill>
                <a:srgbClr val="8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AutoShape 24"/>
            <p:cNvCxnSpPr>
              <a:cxnSpLocks noChangeShapeType="1"/>
              <a:stCxn id="17" idx="0"/>
              <a:endCxn id="16" idx="2"/>
            </p:cNvCxnSpPr>
            <p:nvPr/>
          </p:nvCxnSpPr>
          <p:spPr bwMode="auto">
            <a:xfrm flipV="1">
              <a:off x="3835400" y="2652713"/>
              <a:ext cx="914400" cy="485775"/>
            </a:xfrm>
            <a:prstGeom prst="straightConnector1">
              <a:avLst/>
            </a:prstGeom>
            <a:noFill/>
            <a:ln w="28575">
              <a:solidFill>
                <a:srgbClr val="8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AutoShape 25"/>
            <p:cNvCxnSpPr>
              <a:cxnSpLocks noChangeShapeType="1"/>
              <a:stCxn id="16" idx="2"/>
              <a:endCxn id="18" idx="0"/>
            </p:cNvCxnSpPr>
            <p:nvPr/>
          </p:nvCxnSpPr>
          <p:spPr bwMode="auto">
            <a:xfrm>
              <a:off x="4749800" y="2652713"/>
              <a:ext cx="304800" cy="471487"/>
            </a:xfrm>
            <a:prstGeom prst="straightConnector1">
              <a:avLst/>
            </a:prstGeom>
            <a:noFill/>
            <a:ln w="28575">
              <a:solidFill>
                <a:srgbClr val="8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AutoShape 26"/>
            <p:cNvCxnSpPr>
              <a:cxnSpLocks noChangeShapeType="1"/>
              <a:stCxn id="18" idx="2"/>
              <a:endCxn id="19" idx="0"/>
            </p:cNvCxnSpPr>
            <p:nvPr/>
          </p:nvCxnSpPr>
          <p:spPr bwMode="auto">
            <a:xfrm>
              <a:off x="5054600" y="3490913"/>
              <a:ext cx="0" cy="257175"/>
            </a:xfrm>
            <a:prstGeom prst="straightConnector1">
              <a:avLst/>
            </a:prstGeom>
            <a:noFill/>
            <a:ln w="28575">
              <a:solidFill>
                <a:srgbClr val="8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6" name="Group 25"/>
          <p:cNvGrpSpPr/>
          <p:nvPr/>
        </p:nvGrpSpPr>
        <p:grpSpPr>
          <a:xfrm>
            <a:off x="1649156" y="4679950"/>
            <a:ext cx="3736975" cy="1128643"/>
            <a:chOff x="898525" y="4679950"/>
            <a:chExt cx="3736975" cy="1128643"/>
          </a:xfrm>
        </p:grpSpPr>
        <p:sp>
          <p:nvSpPr>
            <p:cNvPr id="27" name="Text Box 14"/>
            <p:cNvSpPr txBox="1">
              <a:spLocks noChangeArrowheads="1"/>
            </p:cNvSpPr>
            <p:nvPr/>
          </p:nvSpPr>
          <p:spPr bwMode="auto">
            <a:xfrm>
              <a:off x="1143000" y="5454650"/>
              <a:ext cx="3492500" cy="3539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700" dirty="0">
                  <a:solidFill>
                    <a:srgbClr val="006600"/>
                  </a:solidFill>
                  <a:latin typeface="Comic Sans MS" panose="030F0702030302020204" pitchFamily="66" charset="0"/>
                  <a:cs typeface="Courier New" panose="02070309020205020404" pitchFamily="49" charset="0"/>
                </a:rPr>
                <a:t>(char x char)-&gt; pointer (integer)</a:t>
              </a:r>
            </a:p>
          </p:txBody>
        </p:sp>
        <p:sp>
          <p:nvSpPr>
            <p:cNvPr id="28" name="Text Box 28"/>
            <p:cNvSpPr txBox="1">
              <a:spLocks noChangeArrowheads="1"/>
            </p:cNvSpPr>
            <p:nvPr/>
          </p:nvSpPr>
          <p:spPr bwMode="auto">
            <a:xfrm>
              <a:off x="898525" y="4679950"/>
              <a:ext cx="6413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>
                  <a:latin typeface="Tahoma" panose="020B0604030504040204" pitchFamily="34" charset="0"/>
                </a:rPr>
                <a:t>Tree</a:t>
              </a:r>
            </a:p>
          </p:txBody>
        </p:sp>
        <p:sp>
          <p:nvSpPr>
            <p:cNvPr id="29" name="Text Box 29"/>
            <p:cNvSpPr txBox="1">
              <a:spLocks noChangeArrowheads="1"/>
            </p:cNvSpPr>
            <p:nvPr/>
          </p:nvSpPr>
          <p:spPr bwMode="auto">
            <a:xfrm>
              <a:off x="4006850" y="4687888"/>
              <a:ext cx="6286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>
                  <a:latin typeface="Tahoma" panose="020B0604030504040204" pitchFamily="34" charset="0"/>
                </a:rPr>
                <a:t>DAG</a:t>
              </a:r>
            </a:p>
          </p:txBody>
        </p:sp>
        <p:cxnSp>
          <p:nvCxnSpPr>
            <p:cNvPr id="30" name="AutoShape 30"/>
            <p:cNvCxnSpPr>
              <a:cxnSpLocks noChangeShapeType="1"/>
              <a:stCxn id="27" idx="0"/>
              <a:endCxn id="28" idx="2"/>
            </p:cNvCxnSpPr>
            <p:nvPr/>
          </p:nvCxnSpPr>
          <p:spPr bwMode="auto">
            <a:xfrm rot="16200000" flipV="1">
              <a:off x="1850232" y="4415632"/>
              <a:ext cx="407987" cy="167005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AutoShape 31"/>
            <p:cNvCxnSpPr>
              <a:cxnSpLocks noChangeShapeType="1"/>
              <a:stCxn id="27" idx="0"/>
              <a:endCxn id="29" idx="2"/>
            </p:cNvCxnSpPr>
            <p:nvPr/>
          </p:nvCxnSpPr>
          <p:spPr bwMode="auto">
            <a:xfrm rot="5400000" flipH="1" flipV="1">
              <a:off x="3405187" y="4538663"/>
              <a:ext cx="400050" cy="1431925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2" name="Rectangle 49"/>
          <p:cNvSpPr>
            <a:spLocks noChangeArrowheads="1"/>
          </p:cNvSpPr>
          <p:nvPr/>
        </p:nvSpPr>
        <p:spPr bwMode="auto">
          <a:xfrm rot="5400000">
            <a:off x="7266298" y="2362200"/>
            <a:ext cx="4267200" cy="3200400"/>
          </a:xfrm>
          <a:prstGeom prst="rect">
            <a:avLst/>
          </a:prstGeom>
          <a:gradFill rotWithShape="1">
            <a:gsLst>
              <a:gs pos="0">
                <a:srgbClr val="FFFF4D">
                  <a:alpha val="60001"/>
                </a:srgbClr>
              </a:gs>
              <a:gs pos="50000">
                <a:schemeClr val="bg1">
                  <a:alpha val="60001"/>
                </a:schemeClr>
              </a:gs>
              <a:gs pos="100000">
                <a:srgbClr val="FFFF4D">
                  <a:alpha val="60001"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7571098" y="2057400"/>
            <a:ext cx="3429000" cy="3638550"/>
            <a:chOff x="5715000" y="2057400"/>
            <a:chExt cx="3429000" cy="3638550"/>
          </a:xfrm>
        </p:grpSpPr>
        <p:sp>
          <p:nvSpPr>
            <p:cNvPr id="37" name="Text Box 32"/>
            <p:cNvSpPr txBox="1">
              <a:spLocks noChangeArrowheads="1"/>
            </p:cNvSpPr>
            <p:nvPr/>
          </p:nvSpPr>
          <p:spPr bwMode="auto">
            <a:xfrm>
              <a:off x="6019800" y="4572000"/>
              <a:ext cx="3124200" cy="1123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75000"/>
                </a:lnSpc>
                <a:spcBef>
                  <a:spcPct val="40000"/>
                </a:spcBef>
              </a:pPr>
              <a:r>
                <a:rPr lang="en-US" sz="1600" dirty="0" err="1">
                  <a:solidFill>
                    <a:srgbClr val="006600"/>
                  </a:solidFill>
                  <a:latin typeface="Comic Sans MS" panose="030F0702030302020204" pitchFamily="66" charset="0"/>
                  <a:cs typeface="Courier New" panose="02070309020205020404" pitchFamily="49" charset="0"/>
                </a:rPr>
                <a:t>struct</a:t>
              </a:r>
              <a:r>
                <a:rPr lang="en-US" sz="1600" dirty="0">
                  <a:solidFill>
                    <a:srgbClr val="006600"/>
                  </a:solidFill>
                  <a:latin typeface="Comic Sans MS" panose="030F0702030302020204" pitchFamily="66" charset="0"/>
                  <a:cs typeface="Courier New" panose="02070309020205020404" pitchFamily="49" charset="0"/>
                </a:rPr>
                <a:t> cell {</a:t>
              </a:r>
            </a:p>
            <a:p>
              <a:pPr eaLnBrk="1" hangingPunct="1">
                <a:lnSpc>
                  <a:spcPct val="75000"/>
                </a:lnSpc>
                <a:spcBef>
                  <a:spcPct val="40000"/>
                </a:spcBef>
              </a:pPr>
              <a:r>
                <a:rPr lang="en-US" sz="1600" dirty="0">
                  <a:solidFill>
                    <a:srgbClr val="006600"/>
                  </a:solidFill>
                  <a:latin typeface="Comic Sans MS" panose="030F0702030302020204" pitchFamily="66" charset="0"/>
                  <a:cs typeface="Courier New" panose="02070309020205020404" pitchFamily="49" charset="0"/>
                </a:rPr>
                <a:t>	</a:t>
              </a:r>
              <a:r>
                <a:rPr lang="en-US" sz="1600" dirty="0" err="1">
                  <a:solidFill>
                    <a:srgbClr val="006600"/>
                  </a:solidFill>
                  <a:latin typeface="Comic Sans MS" panose="030F0702030302020204" pitchFamily="66" charset="0"/>
                  <a:cs typeface="Courier New" panose="02070309020205020404" pitchFamily="49" charset="0"/>
                </a:rPr>
                <a:t>int</a:t>
              </a:r>
              <a:r>
                <a:rPr lang="en-US" sz="1600" dirty="0">
                  <a:solidFill>
                    <a:srgbClr val="006600"/>
                  </a:solidFill>
                  <a:latin typeface="Comic Sans MS" panose="030F0702030302020204" pitchFamily="66" charset="0"/>
                  <a:cs typeface="Courier New" panose="02070309020205020404" pitchFamily="49" charset="0"/>
                </a:rPr>
                <a:t> info;</a:t>
              </a:r>
            </a:p>
            <a:p>
              <a:pPr eaLnBrk="1" hangingPunct="1">
                <a:lnSpc>
                  <a:spcPct val="75000"/>
                </a:lnSpc>
                <a:spcBef>
                  <a:spcPct val="40000"/>
                </a:spcBef>
              </a:pPr>
              <a:r>
                <a:rPr lang="en-US" sz="1600" dirty="0">
                  <a:solidFill>
                    <a:srgbClr val="006600"/>
                  </a:solidFill>
                  <a:latin typeface="Comic Sans MS" panose="030F0702030302020204" pitchFamily="66" charset="0"/>
                  <a:cs typeface="Courier New" panose="02070309020205020404" pitchFamily="49" charset="0"/>
                </a:rPr>
                <a:t>	</a:t>
              </a:r>
              <a:r>
                <a:rPr lang="en-US" sz="1600" dirty="0" err="1">
                  <a:solidFill>
                    <a:srgbClr val="006600"/>
                  </a:solidFill>
                  <a:latin typeface="Comic Sans MS" panose="030F0702030302020204" pitchFamily="66" charset="0"/>
                  <a:cs typeface="Courier New" panose="02070309020205020404" pitchFamily="49" charset="0"/>
                </a:rPr>
                <a:t>struct</a:t>
              </a:r>
              <a:r>
                <a:rPr lang="en-US" sz="1600" dirty="0">
                  <a:solidFill>
                    <a:srgbClr val="006600"/>
                  </a:solidFill>
                  <a:latin typeface="Comic Sans MS" panose="030F0702030302020204" pitchFamily="66" charset="0"/>
                  <a:cs typeface="Courier New" panose="02070309020205020404" pitchFamily="49" charset="0"/>
                </a:rPr>
                <a:t> cell * next;</a:t>
              </a:r>
            </a:p>
            <a:p>
              <a:pPr eaLnBrk="1" hangingPunct="1">
                <a:lnSpc>
                  <a:spcPct val="75000"/>
                </a:lnSpc>
                <a:spcBef>
                  <a:spcPct val="40000"/>
                </a:spcBef>
              </a:pPr>
              <a:r>
                <a:rPr lang="en-US" sz="1600" dirty="0">
                  <a:solidFill>
                    <a:srgbClr val="006600"/>
                  </a:solidFill>
                  <a:latin typeface="Comic Sans MS" panose="030F0702030302020204" pitchFamily="66" charset="0"/>
                  <a:cs typeface="Courier New" panose="02070309020205020404" pitchFamily="49" charset="0"/>
                </a:rPr>
                <a:t>};</a:t>
              </a:r>
            </a:p>
          </p:txBody>
        </p:sp>
        <p:sp>
          <p:nvSpPr>
            <p:cNvPr id="38" name="Text Box 33"/>
            <p:cNvSpPr txBox="1">
              <a:spLocks noChangeArrowheads="1"/>
            </p:cNvSpPr>
            <p:nvPr/>
          </p:nvSpPr>
          <p:spPr bwMode="auto">
            <a:xfrm>
              <a:off x="6045200" y="2057400"/>
              <a:ext cx="2209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 dirty="0">
                  <a:solidFill>
                    <a:schemeClr val="tx2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cell = record</a:t>
              </a:r>
            </a:p>
          </p:txBody>
        </p:sp>
        <p:sp>
          <p:nvSpPr>
            <p:cNvPr id="39" name="Text Box 34"/>
            <p:cNvSpPr txBox="1">
              <a:spLocks noChangeArrowheads="1"/>
            </p:cNvSpPr>
            <p:nvPr/>
          </p:nvSpPr>
          <p:spPr bwMode="auto">
            <a:xfrm>
              <a:off x="6769100" y="2590800"/>
              <a:ext cx="7620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>
                  <a:latin typeface="Courier New" panose="02070309020205020404" pitchFamily="49" charset="0"/>
                  <a:cs typeface="Courier New" panose="02070309020205020404" pitchFamily="49" charset="0"/>
                </a:rPr>
                <a:t>x</a:t>
              </a:r>
            </a:p>
          </p:txBody>
        </p:sp>
        <p:sp>
          <p:nvSpPr>
            <p:cNvPr id="40" name="Text Box 35"/>
            <p:cNvSpPr txBox="1">
              <a:spLocks noChangeArrowheads="1"/>
            </p:cNvSpPr>
            <p:nvPr/>
          </p:nvSpPr>
          <p:spPr bwMode="auto">
            <a:xfrm>
              <a:off x="6248400" y="3200400"/>
              <a:ext cx="7620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>
                  <a:latin typeface="Courier New" panose="02070309020205020404" pitchFamily="49" charset="0"/>
                  <a:cs typeface="Courier New" panose="02070309020205020404" pitchFamily="49" charset="0"/>
                </a:rPr>
                <a:t>x</a:t>
              </a:r>
            </a:p>
          </p:txBody>
        </p:sp>
        <p:sp>
          <p:nvSpPr>
            <p:cNvPr id="41" name="Text Box 36"/>
            <p:cNvSpPr txBox="1">
              <a:spLocks noChangeArrowheads="1"/>
            </p:cNvSpPr>
            <p:nvPr/>
          </p:nvSpPr>
          <p:spPr bwMode="auto">
            <a:xfrm>
              <a:off x="7315200" y="3200400"/>
              <a:ext cx="7620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>
                  <a:latin typeface="Courier New" panose="02070309020205020404" pitchFamily="49" charset="0"/>
                  <a:cs typeface="Courier New" panose="02070309020205020404" pitchFamily="49" charset="0"/>
                </a:rPr>
                <a:t>x</a:t>
              </a:r>
            </a:p>
          </p:txBody>
        </p:sp>
        <p:sp>
          <p:nvSpPr>
            <p:cNvPr id="42" name="Text Box 37"/>
            <p:cNvSpPr txBox="1">
              <a:spLocks noChangeArrowheads="1"/>
            </p:cNvSpPr>
            <p:nvPr/>
          </p:nvSpPr>
          <p:spPr bwMode="auto">
            <a:xfrm>
              <a:off x="5715000" y="3748088"/>
              <a:ext cx="121920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>
                  <a:latin typeface="Courier New" panose="02070309020205020404" pitchFamily="49" charset="0"/>
                  <a:cs typeface="Courier New" panose="02070309020205020404" pitchFamily="49" charset="0"/>
                </a:rPr>
                <a:t>info</a:t>
              </a:r>
            </a:p>
          </p:txBody>
        </p:sp>
        <p:sp>
          <p:nvSpPr>
            <p:cNvPr id="43" name="Text Box 38"/>
            <p:cNvSpPr txBox="1">
              <a:spLocks noChangeArrowheads="1"/>
            </p:cNvSpPr>
            <p:nvPr/>
          </p:nvSpPr>
          <p:spPr bwMode="auto">
            <a:xfrm>
              <a:off x="6553200" y="3733800"/>
              <a:ext cx="8382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>
                  <a:latin typeface="Courier New" panose="02070309020205020404" pitchFamily="49" charset="0"/>
                  <a:cs typeface="Courier New" panose="02070309020205020404" pitchFamily="49" charset="0"/>
                </a:rPr>
                <a:t>int</a:t>
              </a:r>
            </a:p>
          </p:txBody>
        </p:sp>
        <p:sp>
          <p:nvSpPr>
            <p:cNvPr id="44" name="Text Box 39"/>
            <p:cNvSpPr txBox="1">
              <a:spLocks noChangeArrowheads="1"/>
            </p:cNvSpPr>
            <p:nvPr/>
          </p:nvSpPr>
          <p:spPr bwMode="auto">
            <a:xfrm>
              <a:off x="7086600" y="3733800"/>
              <a:ext cx="9144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>
                  <a:latin typeface="Courier New" panose="02070309020205020404" pitchFamily="49" charset="0"/>
                  <a:cs typeface="Courier New" panose="02070309020205020404" pitchFamily="49" charset="0"/>
                </a:rPr>
                <a:t>next</a:t>
              </a:r>
            </a:p>
          </p:txBody>
        </p:sp>
        <p:sp>
          <p:nvSpPr>
            <p:cNvPr id="45" name="Text Box 40"/>
            <p:cNvSpPr txBox="1">
              <a:spLocks noChangeArrowheads="1"/>
            </p:cNvSpPr>
            <p:nvPr/>
          </p:nvSpPr>
          <p:spPr bwMode="auto">
            <a:xfrm>
              <a:off x="8001000" y="3733800"/>
              <a:ext cx="7620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>
                  <a:latin typeface="Courier New" panose="02070309020205020404" pitchFamily="49" charset="0"/>
                  <a:cs typeface="Courier New" panose="02070309020205020404" pitchFamily="49" charset="0"/>
                </a:rPr>
                <a:t>ptr</a:t>
              </a:r>
            </a:p>
          </p:txBody>
        </p:sp>
        <p:cxnSp>
          <p:nvCxnSpPr>
            <p:cNvPr id="46" name="AutoShape 41"/>
            <p:cNvCxnSpPr>
              <a:cxnSpLocks noChangeShapeType="1"/>
              <a:stCxn id="40" idx="2"/>
              <a:endCxn id="42" idx="0"/>
            </p:cNvCxnSpPr>
            <p:nvPr/>
          </p:nvCxnSpPr>
          <p:spPr bwMode="auto">
            <a:xfrm flipH="1">
              <a:off x="6324600" y="3567113"/>
              <a:ext cx="304800" cy="180975"/>
            </a:xfrm>
            <a:prstGeom prst="straightConnector1">
              <a:avLst/>
            </a:prstGeom>
            <a:noFill/>
            <a:ln w="28575">
              <a:solidFill>
                <a:schemeClr val="hlink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AutoShape 42"/>
            <p:cNvCxnSpPr>
              <a:cxnSpLocks noChangeShapeType="1"/>
              <a:stCxn id="40" idx="2"/>
              <a:endCxn id="43" idx="0"/>
            </p:cNvCxnSpPr>
            <p:nvPr/>
          </p:nvCxnSpPr>
          <p:spPr bwMode="auto">
            <a:xfrm>
              <a:off x="6629400" y="3567113"/>
              <a:ext cx="342900" cy="166687"/>
            </a:xfrm>
            <a:prstGeom prst="straightConnector1">
              <a:avLst/>
            </a:prstGeom>
            <a:noFill/>
            <a:ln w="28575">
              <a:solidFill>
                <a:schemeClr val="hlink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AutoShape 43"/>
            <p:cNvCxnSpPr>
              <a:cxnSpLocks noChangeShapeType="1"/>
              <a:stCxn id="40" idx="0"/>
              <a:endCxn id="39" idx="2"/>
            </p:cNvCxnSpPr>
            <p:nvPr/>
          </p:nvCxnSpPr>
          <p:spPr bwMode="auto">
            <a:xfrm flipV="1">
              <a:off x="6629400" y="2957513"/>
              <a:ext cx="520700" cy="242887"/>
            </a:xfrm>
            <a:prstGeom prst="straightConnector1">
              <a:avLst/>
            </a:prstGeom>
            <a:noFill/>
            <a:ln w="28575">
              <a:solidFill>
                <a:schemeClr val="hlink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AutoShape 44"/>
            <p:cNvCxnSpPr>
              <a:cxnSpLocks noChangeShapeType="1"/>
              <a:stCxn id="39" idx="0"/>
              <a:endCxn id="38" idx="2"/>
            </p:cNvCxnSpPr>
            <p:nvPr/>
          </p:nvCxnSpPr>
          <p:spPr bwMode="auto">
            <a:xfrm flipV="1">
              <a:off x="7150100" y="2424113"/>
              <a:ext cx="0" cy="166687"/>
            </a:xfrm>
            <a:prstGeom prst="straightConnector1">
              <a:avLst/>
            </a:prstGeom>
            <a:noFill/>
            <a:ln w="28575">
              <a:solidFill>
                <a:schemeClr val="hlink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AutoShape 45"/>
            <p:cNvCxnSpPr>
              <a:cxnSpLocks noChangeShapeType="1"/>
              <a:stCxn id="41" idx="2"/>
              <a:endCxn id="44" idx="0"/>
            </p:cNvCxnSpPr>
            <p:nvPr/>
          </p:nvCxnSpPr>
          <p:spPr bwMode="auto">
            <a:xfrm flipH="1">
              <a:off x="7543800" y="3567113"/>
              <a:ext cx="152400" cy="166687"/>
            </a:xfrm>
            <a:prstGeom prst="straightConnector1">
              <a:avLst/>
            </a:prstGeom>
            <a:noFill/>
            <a:ln w="28575">
              <a:solidFill>
                <a:schemeClr val="hlink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AutoShape 46"/>
            <p:cNvCxnSpPr>
              <a:cxnSpLocks noChangeShapeType="1"/>
              <a:stCxn id="39" idx="2"/>
              <a:endCxn id="41" idx="0"/>
            </p:cNvCxnSpPr>
            <p:nvPr/>
          </p:nvCxnSpPr>
          <p:spPr bwMode="auto">
            <a:xfrm>
              <a:off x="7150100" y="2957513"/>
              <a:ext cx="546100" cy="242887"/>
            </a:xfrm>
            <a:prstGeom prst="straightConnector1">
              <a:avLst/>
            </a:prstGeom>
            <a:noFill/>
            <a:ln w="28575">
              <a:solidFill>
                <a:schemeClr val="hlink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AutoShape 47"/>
            <p:cNvCxnSpPr>
              <a:cxnSpLocks noChangeShapeType="1"/>
              <a:stCxn id="41" idx="2"/>
              <a:endCxn id="45" idx="0"/>
            </p:cNvCxnSpPr>
            <p:nvPr/>
          </p:nvCxnSpPr>
          <p:spPr bwMode="auto">
            <a:xfrm>
              <a:off x="7696200" y="3567113"/>
              <a:ext cx="685800" cy="166687"/>
            </a:xfrm>
            <a:prstGeom prst="straightConnector1">
              <a:avLst/>
            </a:prstGeom>
            <a:noFill/>
            <a:ln w="28575">
              <a:solidFill>
                <a:schemeClr val="hlink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AutoShape 48"/>
            <p:cNvCxnSpPr>
              <a:cxnSpLocks noChangeShapeType="1"/>
              <a:stCxn id="45" idx="3"/>
              <a:endCxn id="38" idx="3"/>
            </p:cNvCxnSpPr>
            <p:nvPr/>
          </p:nvCxnSpPr>
          <p:spPr bwMode="auto">
            <a:xfrm flipH="1" flipV="1">
              <a:off x="8255000" y="2241550"/>
              <a:ext cx="508000" cy="1676400"/>
            </a:xfrm>
            <a:prstGeom prst="bentConnector3">
              <a:avLst>
                <a:gd name="adj1" fmla="val -45000"/>
              </a:avLst>
            </a:prstGeom>
            <a:noFill/>
            <a:ln w="31750">
              <a:solidFill>
                <a:schemeClr val="hlink"/>
              </a:solidFill>
              <a:miter lim="800000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600" b="1" dirty="0" smtClean="0">
                <a:solidFill>
                  <a:srgbClr val="002060"/>
                </a:solidFill>
              </a:rPr>
              <a:t>Static </a:t>
            </a:r>
            <a:r>
              <a:rPr lang="en-US" sz="5600" b="1" dirty="0" err="1" smtClean="0">
                <a:solidFill>
                  <a:srgbClr val="002060"/>
                </a:solidFill>
              </a:rPr>
              <a:t>vs</a:t>
            </a:r>
            <a:r>
              <a:rPr lang="en-US" sz="5600" b="1" dirty="0" smtClean="0">
                <a:solidFill>
                  <a:srgbClr val="002060"/>
                </a:solidFill>
              </a:rPr>
              <a:t> Dynamic Checking</a:t>
            </a:r>
            <a:endParaRPr lang="en-US" sz="5600" b="1" dirty="0">
              <a:solidFill>
                <a:srgbClr val="002060"/>
              </a:solidFill>
            </a:endParaRPr>
          </a:p>
        </p:txBody>
      </p:sp>
      <p:sp>
        <p:nvSpPr>
          <p:cNvPr id="54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38948"/>
          </a:xfrm>
        </p:spPr>
        <p:txBody>
          <a:bodyPr>
            <a:normAutofit/>
          </a:bodyPr>
          <a:lstStyle/>
          <a:p>
            <a:pPr marL="228600" lvl="1" algn="just">
              <a:spcBef>
                <a:spcPts val="1000"/>
              </a:spcBef>
            </a:pPr>
            <a:r>
              <a:rPr lang="en-US" sz="2800" dirty="0" smtClean="0"/>
              <a:t>Checking done by a compiler is static.</a:t>
            </a:r>
          </a:p>
          <a:p>
            <a:pPr marL="228600" lvl="1" algn="just">
              <a:spcBef>
                <a:spcPts val="1000"/>
              </a:spcBef>
            </a:pPr>
            <a:r>
              <a:rPr lang="en-US" sz="2800" dirty="0" smtClean="0"/>
              <a:t>Checking done when target program runs is dynamic.</a:t>
            </a:r>
          </a:p>
          <a:p>
            <a:pPr marL="228600" lvl="1" algn="just">
              <a:spcBef>
                <a:spcPts val="1000"/>
              </a:spcBef>
            </a:pPr>
            <a:r>
              <a:rPr lang="en-US" sz="2800" dirty="0" smtClean="0"/>
              <a:t>Any check can be done dynamically, if the target code carries the type of an element along with the value of that element.</a:t>
            </a:r>
          </a:p>
          <a:p>
            <a:pPr marL="228600" lvl="1" algn="l">
              <a:spcBef>
                <a:spcPts val="1000"/>
              </a:spcBef>
            </a:pPr>
            <a:r>
              <a:rPr lang="en-US" sz="28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Sound type system eliminates</a:t>
            </a:r>
            <a:r>
              <a:rPr lang="en-US" sz="2800" dirty="0" smtClean="0"/>
              <a:t> the need for dynamic checking for type errors because it allows us to determine statically that these errors cannot occur when the target program runs.</a:t>
            </a:r>
          </a:p>
          <a:p>
            <a:pPr marL="228600" lvl="1" algn="just">
              <a:spcBef>
                <a:spcPts val="1000"/>
              </a:spcBef>
            </a:pPr>
            <a:r>
              <a:rPr lang="en-US" sz="2800" dirty="0" smtClean="0"/>
              <a:t>A sound type system assigns a type other than </a:t>
            </a:r>
            <a:r>
              <a:rPr lang="en-US" sz="2800" dirty="0" err="1" smtClean="0"/>
              <a:t>type_error</a:t>
            </a:r>
            <a:r>
              <a:rPr lang="en-US" sz="2800" dirty="0" smtClean="0"/>
              <a:t>.</a:t>
            </a:r>
          </a:p>
          <a:p>
            <a:pPr marL="228600" lvl="1" algn="just">
              <a:spcBef>
                <a:spcPts val="1000"/>
              </a:spcBef>
            </a:pPr>
            <a:r>
              <a:rPr lang="en-US" sz="2800" dirty="0" smtClean="0"/>
              <a:t>A language is strongly typed if its compiler can guarantee that the programs it accepts will execute without type errors.</a:t>
            </a:r>
            <a:endParaRPr lang="en-US" sz="2800" dirty="0"/>
          </a:p>
          <a:p>
            <a:pPr marL="0" indent="0" algn="just">
              <a:buNone/>
            </a:pPr>
            <a:endParaRPr lang="en-US" sz="2800" dirty="0" smtClean="0"/>
          </a:p>
          <a:p>
            <a:pPr marL="914400" lvl="1" indent="-457200" algn="just">
              <a:buFont typeface="+mj-lt"/>
              <a:buAutoNum type="alphaLcParenR"/>
            </a:pPr>
            <a:endParaRPr lang="en-US" sz="2800" dirty="0" smtClean="0"/>
          </a:p>
          <a:p>
            <a:pPr marL="914400" lvl="1" indent="-457200" algn="just">
              <a:buFont typeface="+mj-lt"/>
              <a:buAutoNum type="alphaLcParenR"/>
            </a:pP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2060"/>
                </a:solidFill>
              </a:rPr>
              <a:t>Error recovery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3140"/>
            <a:ext cx="10515600" cy="5049671"/>
          </a:xfrm>
        </p:spPr>
        <p:txBody>
          <a:bodyPr>
            <a:normAutofit/>
          </a:bodyPr>
          <a:lstStyle/>
          <a:p>
            <a:r>
              <a:rPr lang="en-US" dirty="0"/>
              <a:t>Since type checking has the potential for catching errors in programs, it is important to do something when an error is discovered.</a:t>
            </a:r>
          </a:p>
          <a:p>
            <a:r>
              <a:rPr lang="en-US" dirty="0" smtClean="0"/>
              <a:t>At the very least, the compiler must report the nature and location of the error.</a:t>
            </a:r>
          </a:p>
          <a:p>
            <a:r>
              <a:rPr lang="en-US" dirty="0" smtClean="0"/>
              <a:t>It is desirable for the type checker to recover from errors, so it can check the rest of the input.</a:t>
            </a:r>
          </a:p>
          <a:p>
            <a:r>
              <a:rPr lang="en-US" dirty="0" smtClean="0"/>
              <a:t>Error handling affects the type-checking rules, it has to be designed into the type system right from the start.</a:t>
            </a:r>
          </a:p>
          <a:p>
            <a:r>
              <a:rPr lang="en-US" dirty="0" smtClean="0"/>
              <a:t>The rules must be prepared to cope with errors. </a:t>
            </a:r>
          </a:p>
          <a:p>
            <a:r>
              <a:rPr lang="en-US" dirty="0"/>
              <a:t>The inclusion of error handling may result in a type system that goes beyond the one needed to specify correct programs.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</a:rPr>
              <a:t>Specification of a Simple </a:t>
            </a:r>
            <a:r>
              <a:rPr lang="en-US" sz="5400" b="1" dirty="0">
                <a:solidFill>
                  <a:srgbClr val="002060"/>
                </a:solidFill>
              </a:rPr>
              <a:t>T</a:t>
            </a:r>
            <a:r>
              <a:rPr lang="en-US" sz="5400" b="1" dirty="0" smtClean="0">
                <a:solidFill>
                  <a:srgbClr val="002060"/>
                </a:solidFill>
              </a:rPr>
              <a:t>ype Checker</a:t>
            </a:r>
            <a:endParaRPr lang="en-US" sz="54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type of each identifier must be declared before the identifier is used.</a:t>
            </a:r>
          </a:p>
          <a:p>
            <a:r>
              <a:rPr lang="en-US" sz="3200" dirty="0">
                <a:solidFill>
                  <a:srgbClr val="C00000"/>
                </a:solidFill>
              </a:rPr>
              <a:t>The type checker is a translation scheme that synthesizes the type of each expression from the type of its sub-expressions.</a:t>
            </a:r>
          </a:p>
          <a:p>
            <a:r>
              <a:rPr lang="en-US" sz="3200" dirty="0" smtClean="0"/>
              <a:t>The type checker can handle arrays, pointers, statements, and functions.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</a:rPr>
              <a:t>Specification of a Simple </a:t>
            </a:r>
            <a:r>
              <a:rPr lang="en-US" sz="5400" b="1" dirty="0">
                <a:solidFill>
                  <a:srgbClr val="002060"/>
                </a:solidFill>
              </a:rPr>
              <a:t>T</a:t>
            </a:r>
            <a:r>
              <a:rPr lang="en-US" sz="5400" b="1" dirty="0" smtClean="0">
                <a:solidFill>
                  <a:srgbClr val="002060"/>
                </a:solidFill>
              </a:rPr>
              <a:t>ype Checker</a:t>
            </a:r>
            <a:endParaRPr lang="en-US" sz="54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4901"/>
            <a:ext cx="10515600" cy="5145206"/>
          </a:xfrm>
        </p:spPr>
        <p:txBody>
          <a:bodyPr>
            <a:normAutofit fontScale="70000" lnSpcReduction="20000"/>
          </a:bodyPr>
          <a:lstStyle/>
          <a:p>
            <a:pPr>
              <a:buNone/>
              <a:defRPr/>
            </a:pPr>
            <a:r>
              <a:rPr lang="en-US" sz="3200" b="1" dirty="0"/>
              <a:t>A Simple Language</a:t>
            </a:r>
            <a:r>
              <a:rPr lang="en-US" sz="3200" b="1" dirty="0" smtClean="0"/>
              <a:t>:</a:t>
            </a:r>
          </a:p>
          <a:p>
            <a:pPr algn="just">
              <a:defRPr/>
            </a:pPr>
            <a:r>
              <a:rPr lang="en-US" sz="4000" dirty="0"/>
              <a:t>Here is a Pascal-like grammar for a sequence of declarations (D) followed by an expression (E</a:t>
            </a:r>
            <a:r>
              <a:rPr lang="en-US" sz="4000" dirty="0" smtClean="0"/>
              <a:t>).</a:t>
            </a:r>
          </a:p>
          <a:p>
            <a:pPr>
              <a:buNone/>
              <a:defRPr/>
            </a:pPr>
            <a:r>
              <a:rPr lang="en-US" sz="3200" b="1" u="sng" dirty="0"/>
              <a:t>Grammar:</a:t>
            </a:r>
          </a:p>
          <a:p>
            <a:pPr>
              <a:buNone/>
              <a:defRPr/>
            </a:pPr>
            <a:r>
              <a:rPr lang="en-US" sz="4000" i="1" dirty="0"/>
              <a:t>P</a:t>
            </a:r>
            <a:r>
              <a:rPr lang="en-US" sz="4000" dirty="0"/>
              <a:t> → </a:t>
            </a:r>
            <a:r>
              <a:rPr lang="en-US" sz="4000" i="1" dirty="0"/>
              <a:t>D</a:t>
            </a:r>
            <a:r>
              <a:rPr lang="en-US" sz="4000" dirty="0"/>
              <a:t> ; </a:t>
            </a:r>
            <a:r>
              <a:rPr lang="en-US" sz="4000" i="1" dirty="0"/>
              <a:t>E</a:t>
            </a:r>
          </a:p>
          <a:p>
            <a:pPr>
              <a:buNone/>
              <a:defRPr/>
            </a:pPr>
            <a:r>
              <a:rPr lang="en-US" sz="4000" i="1" dirty="0"/>
              <a:t>D</a:t>
            </a:r>
            <a:r>
              <a:rPr lang="en-US" sz="4000" dirty="0"/>
              <a:t> → </a:t>
            </a:r>
            <a:r>
              <a:rPr lang="en-US" sz="4000" i="1" dirty="0"/>
              <a:t>D</a:t>
            </a:r>
            <a:r>
              <a:rPr lang="en-US" sz="4000" dirty="0"/>
              <a:t> ; </a:t>
            </a:r>
            <a:r>
              <a:rPr lang="en-US" sz="4000" i="1" dirty="0"/>
              <a:t>D</a:t>
            </a:r>
            <a:r>
              <a:rPr lang="en-US" sz="4000" dirty="0"/>
              <a:t> | </a:t>
            </a:r>
            <a:r>
              <a:rPr lang="en-US" sz="4000" b="1" dirty="0"/>
              <a:t>id</a:t>
            </a:r>
            <a:r>
              <a:rPr lang="en-US" sz="4000" dirty="0"/>
              <a:t> : </a:t>
            </a:r>
            <a:r>
              <a:rPr lang="en-US" sz="4000" i="1" dirty="0"/>
              <a:t>T</a:t>
            </a:r>
          </a:p>
          <a:p>
            <a:pPr>
              <a:buNone/>
              <a:defRPr/>
            </a:pPr>
            <a:r>
              <a:rPr lang="en-US" sz="4000" i="1" dirty="0"/>
              <a:t>T </a:t>
            </a:r>
            <a:r>
              <a:rPr lang="en-US" sz="4000" dirty="0"/>
              <a:t>→ </a:t>
            </a:r>
            <a:r>
              <a:rPr lang="en-US" sz="4000" b="1" dirty="0"/>
              <a:t>char </a:t>
            </a:r>
            <a:r>
              <a:rPr lang="en-US" sz="4000" dirty="0"/>
              <a:t>| </a:t>
            </a:r>
            <a:r>
              <a:rPr lang="en-US" sz="4000" b="1" dirty="0"/>
              <a:t>integer </a:t>
            </a:r>
            <a:r>
              <a:rPr lang="en-US" sz="4000" dirty="0"/>
              <a:t>| </a:t>
            </a:r>
            <a:r>
              <a:rPr lang="en-US" sz="4000" b="1" dirty="0"/>
              <a:t>array</a:t>
            </a:r>
            <a:r>
              <a:rPr lang="en-US" sz="4000" dirty="0"/>
              <a:t> [ </a:t>
            </a:r>
            <a:r>
              <a:rPr lang="en-US" sz="4000" b="1" dirty="0" err="1"/>
              <a:t>num</a:t>
            </a:r>
            <a:r>
              <a:rPr lang="en-US" sz="4000" b="1" dirty="0"/>
              <a:t> </a:t>
            </a:r>
            <a:r>
              <a:rPr lang="en-US" sz="4000" dirty="0"/>
              <a:t>] </a:t>
            </a:r>
            <a:r>
              <a:rPr lang="en-US" sz="4000" b="1" dirty="0"/>
              <a:t>of</a:t>
            </a:r>
            <a:r>
              <a:rPr lang="en-US" sz="4000" dirty="0"/>
              <a:t> </a:t>
            </a:r>
            <a:r>
              <a:rPr lang="en-US" sz="4000" b="1" i="1" dirty="0"/>
              <a:t>T</a:t>
            </a:r>
            <a:r>
              <a:rPr lang="en-US" sz="4000" dirty="0"/>
              <a:t> | ↑</a:t>
            </a:r>
            <a:r>
              <a:rPr lang="en-US" sz="4000" i="1" dirty="0"/>
              <a:t>T</a:t>
            </a:r>
          </a:p>
          <a:p>
            <a:pPr>
              <a:buNone/>
              <a:defRPr/>
            </a:pPr>
            <a:r>
              <a:rPr lang="en-US" sz="4000" i="1" dirty="0"/>
              <a:t>E </a:t>
            </a:r>
            <a:r>
              <a:rPr lang="en-US" sz="4000" dirty="0"/>
              <a:t>→ </a:t>
            </a:r>
            <a:r>
              <a:rPr lang="en-US" sz="4000" b="1" dirty="0"/>
              <a:t>literal </a:t>
            </a:r>
            <a:r>
              <a:rPr lang="en-US" sz="4000" dirty="0"/>
              <a:t>| </a:t>
            </a:r>
            <a:r>
              <a:rPr lang="en-US" sz="4000" b="1" dirty="0" err="1"/>
              <a:t>num</a:t>
            </a:r>
            <a:r>
              <a:rPr lang="en-US" sz="4000" dirty="0"/>
              <a:t> | </a:t>
            </a:r>
            <a:r>
              <a:rPr lang="en-US" sz="4000" b="1" dirty="0"/>
              <a:t>id</a:t>
            </a:r>
            <a:r>
              <a:rPr lang="en-US" sz="4000" dirty="0"/>
              <a:t> | </a:t>
            </a:r>
            <a:r>
              <a:rPr lang="en-US" sz="4000" i="1" dirty="0"/>
              <a:t>E</a:t>
            </a:r>
            <a:r>
              <a:rPr lang="en-US" sz="4000" dirty="0"/>
              <a:t> </a:t>
            </a:r>
            <a:r>
              <a:rPr lang="en-US" sz="4000" b="1" dirty="0"/>
              <a:t>mod</a:t>
            </a:r>
            <a:r>
              <a:rPr lang="en-US" sz="4000" dirty="0"/>
              <a:t> </a:t>
            </a:r>
            <a:r>
              <a:rPr lang="en-US" sz="4000" i="1" dirty="0"/>
              <a:t>E</a:t>
            </a:r>
            <a:r>
              <a:rPr lang="en-US" sz="4000" dirty="0"/>
              <a:t> | </a:t>
            </a:r>
            <a:r>
              <a:rPr lang="en-US" sz="4000" i="1" dirty="0"/>
              <a:t>E</a:t>
            </a:r>
            <a:r>
              <a:rPr lang="en-US" sz="4000" dirty="0"/>
              <a:t> [ </a:t>
            </a:r>
            <a:r>
              <a:rPr lang="en-US" sz="4000" i="1" dirty="0"/>
              <a:t>E </a:t>
            </a:r>
            <a:r>
              <a:rPr lang="en-US" sz="4000" dirty="0"/>
              <a:t>] | </a:t>
            </a:r>
            <a:r>
              <a:rPr lang="en-US" sz="4000" i="1" dirty="0"/>
              <a:t>E</a:t>
            </a:r>
            <a:r>
              <a:rPr lang="en-US" sz="4000" dirty="0"/>
              <a:t> ↑</a:t>
            </a:r>
          </a:p>
          <a:p>
            <a:pPr>
              <a:buNone/>
              <a:defRPr/>
            </a:pPr>
            <a:endParaRPr lang="en-US" sz="1400" dirty="0"/>
          </a:p>
          <a:p>
            <a:pPr>
              <a:spcAft>
                <a:spcPct val="30000"/>
              </a:spcAft>
              <a:buNone/>
              <a:defRPr/>
            </a:pPr>
            <a:r>
              <a:rPr lang="en-US" sz="4000" b="1" kern="0" dirty="0" smtClean="0">
                <a:solidFill>
                  <a:srgbClr val="C00000"/>
                </a:solidFill>
                <a:latin typeface="+mj-lt"/>
              </a:rPr>
              <a:t>Basic </a:t>
            </a:r>
            <a:r>
              <a:rPr lang="en-US" sz="4000" b="1" kern="0" dirty="0">
                <a:solidFill>
                  <a:srgbClr val="C00000"/>
                </a:solidFill>
                <a:latin typeface="+mj-lt"/>
              </a:rPr>
              <a:t>Types: char, integer, type-error</a:t>
            </a:r>
            <a:endParaRPr lang="en-US" sz="4000" b="1" dirty="0">
              <a:solidFill>
                <a:srgbClr val="C00000"/>
              </a:solidFill>
              <a:latin typeface="+mj-lt"/>
            </a:endParaRPr>
          </a:p>
          <a:p>
            <a:pPr>
              <a:buNone/>
              <a:defRPr/>
            </a:pPr>
            <a:endParaRPr lang="en-US" sz="1400" dirty="0"/>
          </a:p>
          <a:p>
            <a:pPr>
              <a:buNone/>
              <a:defRPr/>
            </a:pPr>
            <a:r>
              <a:rPr lang="en-US" sz="4000" b="1" u="sng" dirty="0">
                <a:solidFill>
                  <a:srgbClr val="002060"/>
                </a:solidFill>
              </a:rPr>
              <a:t>Sample Program:</a:t>
            </a:r>
          </a:p>
          <a:p>
            <a:pPr>
              <a:buNone/>
              <a:defRPr/>
            </a:pPr>
            <a:r>
              <a:rPr lang="en-US" sz="4000" b="1" dirty="0">
                <a:solidFill>
                  <a:srgbClr val="002060"/>
                </a:solidFill>
              </a:rPr>
              <a:t>Key: </a:t>
            </a:r>
            <a:r>
              <a:rPr lang="en-US" sz="4000" b="1" dirty="0" smtClean="0">
                <a:solidFill>
                  <a:srgbClr val="002060"/>
                </a:solidFill>
              </a:rPr>
              <a:t>integer; X</a:t>
            </a:r>
            <a:r>
              <a:rPr lang="en-US" sz="4000" b="1" dirty="0">
                <a:solidFill>
                  <a:srgbClr val="002060"/>
                </a:solidFill>
              </a:rPr>
              <a:t>: </a:t>
            </a:r>
            <a:r>
              <a:rPr lang="en-US" sz="4000" b="1" dirty="0" smtClean="0">
                <a:solidFill>
                  <a:srgbClr val="002060"/>
                </a:solidFill>
              </a:rPr>
              <a:t>integer; </a:t>
            </a:r>
            <a:r>
              <a:rPr lang="en-US" sz="4000" b="1" dirty="0">
                <a:solidFill>
                  <a:srgbClr val="002060"/>
                </a:solidFill>
              </a:rPr>
              <a:t>Key mod x</a:t>
            </a:r>
          </a:p>
          <a:p>
            <a:pPr algn="just"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</a:rPr>
              <a:t>Specification of a Simple </a:t>
            </a:r>
            <a:r>
              <a:rPr lang="en-US" sz="5400" b="1" dirty="0">
                <a:solidFill>
                  <a:srgbClr val="002060"/>
                </a:solidFill>
              </a:rPr>
              <a:t>T</a:t>
            </a:r>
            <a:r>
              <a:rPr lang="en-US" sz="5400" b="1" dirty="0" smtClean="0">
                <a:solidFill>
                  <a:srgbClr val="002060"/>
                </a:solidFill>
              </a:rPr>
              <a:t>ype Checker</a:t>
            </a:r>
            <a:endParaRPr lang="en-US" sz="54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4901"/>
            <a:ext cx="10515600" cy="5145206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en-US" altLang="ko-KR" dirty="0"/>
              <a:t>The basic types are char and integer.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ko-KR" dirty="0" err="1"/>
              <a:t>Type_error</a:t>
            </a:r>
            <a:r>
              <a:rPr lang="en-US" altLang="ko-KR" dirty="0"/>
              <a:t> signals an error.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ko-KR" dirty="0">
                <a:solidFill>
                  <a:srgbClr val="00B050"/>
                </a:solidFill>
              </a:rPr>
              <a:t>All arrays start at 1, so array[256] of char leads to type </a:t>
            </a:r>
          </a:p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en-US" altLang="ko-KR" b="1" dirty="0">
                <a:solidFill>
                  <a:srgbClr val="0070C0"/>
                </a:solidFill>
              </a:rPr>
              <a:t>Expression : array(1..256,char</a:t>
            </a:r>
            <a:r>
              <a:rPr lang="en-US" altLang="ko-KR" b="1" dirty="0" smtClean="0">
                <a:solidFill>
                  <a:srgbClr val="0070C0"/>
                </a:solidFill>
              </a:rPr>
              <a:t>)</a:t>
            </a:r>
          </a:p>
          <a:p>
            <a:pPr marL="0" indent="0" algn="ctr">
              <a:buFont typeface="Arial" panose="020B0604020202020204" pitchFamily="34" charset="0"/>
              <a:buNone/>
              <a:defRPr/>
            </a:pPr>
            <a:endParaRPr lang="en-US" altLang="ko-KR" b="1" dirty="0">
              <a:solidFill>
                <a:srgbClr val="0070C0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en-US" altLang="ko-KR" b="1" dirty="0" smtClean="0">
                <a:solidFill>
                  <a:srgbClr val="0070C0"/>
                </a:solidFill>
              </a:rPr>
              <a:t>                 </a:t>
            </a:r>
            <a:endParaRPr lang="en-US" altLang="ko-KR" b="1" dirty="0">
              <a:solidFill>
                <a:srgbClr val="0070C0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ko-KR" dirty="0">
                <a:solidFill>
                  <a:srgbClr val="00B050"/>
                </a:solidFill>
              </a:rPr>
              <a:t>The symbol ↑ in an declaration specifies a pointer type, so  ↑ integer leads to type </a:t>
            </a:r>
          </a:p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en-US" altLang="ko-KR" b="1" dirty="0">
                <a:solidFill>
                  <a:srgbClr val="0070C0"/>
                </a:solidFill>
              </a:rPr>
              <a:t>Expression : pointer(integer)</a:t>
            </a:r>
          </a:p>
          <a:p>
            <a:pPr algn="just"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827612" y="3442185"/>
            <a:ext cx="4320369" cy="848649"/>
            <a:chOff x="3476483" y="5314950"/>
            <a:chExt cx="4320369" cy="848649"/>
          </a:xfrm>
        </p:grpSpPr>
        <p:cxnSp>
          <p:nvCxnSpPr>
            <p:cNvPr id="5" name="Straight Arrow Connector 4"/>
            <p:cNvCxnSpPr/>
            <p:nvPr/>
          </p:nvCxnSpPr>
          <p:spPr>
            <a:xfrm flipV="1">
              <a:off x="4421874" y="5314950"/>
              <a:ext cx="226326" cy="38078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6533866" y="5314950"/>
              <a:ext cx="344605" cy="38078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7"/>
            <p:cNvSpPr txBox="1">
              <a:spLocks noChangeArrowheads="1"/>
            </p:cNvSpPr>
            <p:nvPr/>
          </p:nvSpPr>
          <p:spPr bwMode="auto">
            <a:xfrm>
              <a:off x="3476483" y="5782599"/>
              <a:ext cx="14097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800" dirty="0">
                  <a:solidFill>
                    <a:srgbClr val="FF0000"/>
                  </a:solidFill>
                  <a:latin typeface="Arial" panose="020B0604020202020204" pitchFamily="34" charset="0"/>
                </a:rPr>
                <a:t>Constructor</a:t>
              </a:r>
            </a:p>
          </p:txBody>
        </p:sp>
        <p:sp>
          <p:nvSpPr>
            <p:cNvPr id="8" name="TextBox 10"/>
            <p:cNvSpPr txBox="1">
              <a:spLocks noChangeArrowheads="1"/>
            </p:cNvSpPr>
            <p:nvPr/>
          </p:nvSpPr>
          <p:spPr bwMode="auto">
            <a:xfrm>
              <a:off x="6387152" y="5769769"/>
              <a:ext cx="14097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800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 Basic </a:t>
              </a:r>
              <a:r>
                <a:rPr lang="en-US" sz="1800" dirty="0">
                  <a:solidFill>
                    <a:srgbClr val="FF0000"/>
                  </a:solidFill>
                  <a:latin typeface="Arial" panose="020B0604020202020204" pitchFamily="34" charset="0"/>
                </a:rPr>
                <a:t>Type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925421" y="5963999"/>
            <a:ext cx="4320369" cy="545982"/>
            <a:chOff x="3476483" y="5314950"/>
            <a:chExt cx="4320369" cy="848649"/>
          </a:xfrm>
        </p:grpSpPr>
        <p:cxnSp>
          <p:nvCxnSpPr>
            <p:cNvPr id="14" name="Straight Arrow Connector 13"/>
            <p:cNvCxnSpPr/>
            <p:nvPr/>
          </p:nvCxnSpPr>
          <p:spPr>
            <a:xfrm flipV="1">
              <a:off x="4421874" y="5314950"/>
              <a:ext cx="226326" cy="38078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6533866" y="5314950"/>
              <a:ext cx="344605" cy="38078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7"/>
            <p:cNvSpPr txBox="1">
              <a:spLocks noChangeArrowheads="1"/>
            </p:cNvSpPr>
            <p:nvPr/>
          </p:nvSpPr>
          <p:spPr bwMode="auto">
            <a:xfrm>
              <a:off x="3476483" y="5782599"/>
              <a:ext cx="14097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800" dirty="0">
                  <a:solidFill>
                    <a:srgbClr val="FF0000"/>
                  </a:solidFill>
                  <a:latin typeface="Arial" panose="020B0604020202020204" pitchFamily="34" charset="0"/>
                </a:rPr>
                <a:t>Constructor</a:t>
              </a:r>
            </a:p>
          </p:txBody>
        </p:sp>
        <p:sp>
          <p:nvSpPr>
            <p:cNvPr id="17" name="TextBox 10"/>
            <p:cNvSpPr txBox="1">
              <a:spLocks noChangeArrowheads="1"/>
            </p:cNvSpPr>
            <p:nvPr/>
          </p:nvSpPr>
          <p:spPr bwMode="auto">
            <a:xfrm>
              <a:off x="6387152" y="5769769"/>
              <a:ext cx="14097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800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 Basic </a:t>
              </a:r>
              <a:r>
                <a:rPr lang="en-US" sz="1800" dirty="0">
                  <a:solidFill>
                    <a:srgbClr val="FF0000"/>
                  </a:solidFill>
                  <a:latin typeface="Arial" panose="020B0604020202020204" pitchFamily="34" charset="0"/>
                </a:rPr>
                <a:t>Type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5400" b="1" dirty="0">
                <a:solidFill>
                  <a:srgbClr val="002060"/>
                </a:solidFill>
              </a:rPr>
              <a:t>Translation </a:t>
            </a:r>
            <a:r>
              <a:rPr lang="en-US" altLang="ko-KR" sz="5400" b="1" dirty="0" smtClean="0">
                <a:solidFill>
                  <a:srgbClr val="002060"/>
                </a:solidFill>
              </a:rPr>
              <a:t>Scheme </a:t>
            </a:r>
            <a:r>
              <a:rPr lang="en-US" altLang="ko-KR" sz="5400" b="1" dirty="0">
                <a:solidFill>
                  <a:srgbClr val="002060"/>
                </a:solidFill>
              </a:rPr>
              <a:t>for </a:t>
            </a:r>
            <a:r>
              <a:rPr lang="en-US" altLang="ko-KR" sz="5400" b="1" dirty="0" smtClean="0">
                <a:solidFill>
                  <a:srgbClr val="002060"/>
                </a:solidFill>
              </a:rPr>
              <a:t>Declarations</a:t>
            </a:r>
            <a:endParaRPr lang="en-US" sz="5400" b="1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825625"/>
            <a:ext cx="10515600" cy="4397754"/>
          </a:xfrm>
          <a:noFill/>
          <a:ln>
            <a:solidFill>
              <a:schemeClr val="tx1"/>
            </a:solidFill>
            <a:miter lim="800000"/>
          </a:ln>
        </p:spPr>
        <p:txBody>
          <a:bodyPr>
            <a:normAutofit/>
          </a:bodyPr>
          <a:lstStyle/>
          <a:p>
            <a:r>
              <a:rPr lang="en-US" altLang="ko-KR" sz="2400" b="1" dirty="0" smtClean="0">
                <a:solidFill>
                  <a:srgbClr val="002060"/>
                </a:solidFill>
              </a:rPr>
              <a:t>P → D ; E</a:t>
            </a:r>
          </a:p>
          <a:p>
            <a:r>
              <a:rPr lang="en-US" altLang="ko-KR" sz="2400" b="1" dirty="0" smtClean="0">
                <a:solidFill>
                  <a:srgbClr val="002060"/>
                </a:solidFill>
              </a:rPr>
              <a:t>D → D ; D</a:t>
            </a:r>
          </a:p>
          <a:p>
            <a:r>
              <a:rPr lang="en-US" altLang="ko-KR" sz="2400" b="1" dirty="0" smtClean="0">
                <a:solidFill>
                  <a:srgbClr val="002060"/>
                </a:solidFill>
              </a:rPr>
              <a:t>D → id : T 		   { </a:t>
            </a:r>
            <a:r>
              <a:rPr lang="en-US" altLang="ko-KR" sz="2400" b="1" dirty="0" err="1" smtClean="0">
                <a:solidFill>
                  <a:srgbClr val="002060"/>
                </a:solidFill>
              </a:rPr>
              <a:t>addtype</a:t>
            </a:r>
            <a:r>
              <a:rPr lang="en-US" altLang="ko-KR" sz="2400" b="1" dirty="0" smtClean="0">
                <a:solidFill>
                  <a:srgbClr val="002060"/>
                </a:solidFill>
              </a:rPr>
              <a:t>(</a:t>
            </a:r>
            <a:r>
              <a:rPr lang="en-US" altLang="ko-KR" sz="2400" b="1" dirty="0" err="1" smtClean="0">
                <a:solidFill>
                  <a:srgbClr val="002060"/>
                </a:solidFill>
              </a:rPr>
              <a:t>id.entry</a:t>
            </a:r>
            <a:r>
              <a:rPr lang="en-US" altLang="ko-KR" sz="2400" b="1" dirty="0" smtClean="0">
                <a:solidFill>
                  <a:srgbClr val="002060"/>
                </a:solidFill>
              </a:rPr>
              <a:t>, </a:t>
            </a:r>
            <a:r>
              <a:rPr lang="en-US" altLang="ko-KR" sz="2400" b="1" dirty="0" err="1" smtClean="0">
                <a:solidFill>
                  <a:srgbClr val="002060"/>
                </a:solidFill>
              </a:rPr>
              <a:t>T.type</a:t>
            </a:r>
            <a:r>
              <a:rPr lang="en-US" altLang="ko-KR" sz="2400" b="1" dirty="0" smtClean="0">
                <a:solidFill>
                  <a:srgbClr val="002060"/>
                </a:solidFill>
              </a:rPr>
              <a:t>) }</a:t>
            </a:r>
          </a:p>
          <a:p>
            <a:r>
              <a:rPr lang="en-US" altLang="ko-KR" sz="2400" b="1" dirty="0" smtClean="0">
                <a:solidFill>
                  <a:srgbClr val="002060"/>
                </a:solidFill>
              </a:rPr>
              <a:t>T → char 		   { </a:t>
            </a:r>
            <a:r>
              <a:rPr lang="en-US" altLang="ko-KR" sz="2400" b="1" dirty="0" err="1" smtClean="0">
                <a:solidFill>
                  <a:srgbClr val="002060"/>
                </a:solidFill>
              </a:rPr>
              <a:t>T.type</a:t>
            </a:r>
            <a:r>
              <a:rPr lang="en-US" altLang="ko-KR" sz="2400" b="1" dirty="0" smtClean="0">
                <a:solidFill>
                  <a:srgbClr val="002060"/>
                </a:solidFill>
              </a:rPr>
              <a:t> := char }</a:t>
            </a:r>
          </a:p>
          <a:p>
            <a:r>
              <a:rPr lang="en-US" altLang="ko-KR" sz="2400" b="1" dirty="0" smtClean="0">
                <a:solidFill>
                  <a:srgbClr val="002060"/>
                </a:solidFill>
              </a:rPr>
              <a:t>T → integer 		   { </a:t>
            </a:r>
            <a:r>
              <a:rPr lang="en-US" altLang="ko-KR" sz="2400" b="1" dirty="0" err="1" smtClean="0">
                <a:solidFill>
                  <a:srgbClr val="002060"/>
                </a:solidFill>
              </a:rPr>
              <a:t>T.type</a:t>
            </a:r>
            <a:r>
              <a:rPr lang="en-US" altLang="ko-KR" sz="2400" b="1" dirty="0" smtClean="0">
                <a:solidFill>
                  <a:srgbClr val="002060"/>
                </a:solidFill>
              </a:rPr>
              <a:t> := integer }</a:t>
            </a:r>
          </a:p>
          <a:p>
            <a:r>
              <a:rPr lang="en-US" altLang="ko-KR" sz="2400" b="1" dirty="0" smtClean="0">
                <a:solidFill>
                  <a:srgbClr val="002060"/>
                </a:solidFill>
              </a:rPr>
              <a:t>T → ↑T</a:t>
            </a:r>
            <a:r>
              <a:rPr lang="en-US" altLang="ko-KR" sz="2400" b="1" baseline="-25000" dirty="0" smtClean="0">
                <a:solidFill>
                  <a:srgbClr val="002060"/>
                </a:solidFill>
              </a:rPr>
              <a:t>1</a:t>
            </a:r>
            <a:r>
              <a:rPr lang="en-US" altLang="ko-KR" sz="2400" b="1" dirty="0" smtClean="0">
                <a:solidFill>
                  <a:srgbClr val="002060"/>
                </a:solidFill>
              </a:rPr>
              <a:t> 		   { </a:t>
            </a:r>
            <a:r>
              <a:rPr lang="en-US" altLang="ko-KR" sz="2400" b="1" dirty="0" err="1" smtClean="0">
                <a:solidFill>
                  <a:srgbClr val="002060"/>
                </a:solidFill>
              </a:rPr>
              <a:t>T.type</a:t>
            </a:r>
            <a:r>
              <a:rPr lang="en-US" altLang="ko-KR" sz="2400" b="1" dirty="0" smtClean="0">
                <a:solidFill>
                  <a:srgbClr val="002060"/>
                </a:solidFill>
              </a:rPr>
              <a:t> := pointer(T</a:t>
            </a:r>
            <a:r>
              <a:rPr lang="en-US" altLang="ko-KR" sz="2400" b="1" baseline="-25000" dirty="0" smtClean="0">
                <a:solidFill>
                  <a:srgbClr val="002060"/>
                </a:solidFill>
              </a:rPr>
              <a:t>1</a:t>
            </a:r>
            <a:r>
              <a:rPr lang="en-US" altLang="ko-KR" sz="2400" b="1" dirty="0" smtClean="0">
                <a:solidFill>
                  <a:srgbClr val="002060"/>
                </a:solidFill>
              </a:rPr>
              <a:t>.type) }</a:t>
            </a:r>
          </a:p>
          <a:p>
            <a:r>
              <a:rPr lang="en-US" altLang="ko-KR" sz="2400" b="1" dirty="0" smtClean="0">
                <a:solidFill>
                  <a:srgbClr val="002060"/>
                </a:solidFill>
              </a:rPr>
              <a:t>T → array [ </a:t>
            </a:r>
            <a:r>
              <a:rPr lang="en-US" altLang="ko-KR" sz="2400" b="1" dirty="0" err="1" smtClean="0">
                <a:solidFill>
                  <a:srgbClr val="002060"/>
                </a:solidFill>
              </a:rPr>
              <a:t>num</a:t>
            </a:r>
            <a:r>
              <a:rPr lang="en-US" altLang="ko-KR" sz="2400" b="1" dirty="0" smtClean="0">
                <a:solidFill>
                  <a:srgbClr val="002060"/>
                </a:solidFill>
              </a:rPr>
              <a:t> ] of T</a:t>
            </a:r>
            <a:r>
              <a:rPr lang="en-US" altLang="ko-KR" sz="2400" b="1" baseline="-25000" dirty="0" smtClean="0">
                <a:solidFill>
                  <a:srgbClr val="002060"/>
                </a:solidFill>
              </a:rPr>
              <a:t>1  </a:t>
            </a:r>
            <a:r>
              <a:rPr lang="en-US" altLang="ko-KR" sz="2400" b="1" dirty="0" smtClean="0">
                <a:solidFill>
                  <a:srgbClr val="002060"/>
                </a:solidFill>
              </a:rPr>
              <a:t>   { </a:t>
            </a:r>
            <a:r>
              <a:rPr lang="en-US" altLang="ko-KR" sz="2400" b="1" dirty="0" err="1" smtClean="0">
                <a:solidFill>
                  <a:srgbClr val="002060"/>
                </a:solidFill>
              </a:rPr>
              <a:t>T.type</a:t>
            </a:r>
            <a:r>
              <a:rPr lang="en-US" altLang="ko-KR" sz="2400" b="1" dirty="0" smtClean="0">
                <a:solidFill>
                  <a:srgbClr val="002060"/>
                </a:solidFill>
              </a:rPr>
              <a:t> := array(1 .. </a:t>
            </a:r>
            <a:r>
              <a:rPr lang="en-US" altLang="ko-KR" sz="2400" b="1" dirty="0" err="1" smtClean="0">
                <a:solidFill>
                  <a:srgbClr val="002060"/>
                </a:solidFill>
              </a:rPr>
              <a:t>num.val</a:t>
            </a:r>
            <a:r>
              <a:rPr lang="en-US" altLang="ko-KR" sz="2400" b="1" dirty="0" smtClean="0">
                <a:solidFill>
                  <a:srgbClr val="002060"/>
                </a:solidFill>
              </a:rPr>
              <a:t>, T</a:t>
            </a:r>
            <a:r>
              <a:rPr lang="en-US" altLang="ko-KR" sz="2400" b="1" baseline="-25000" dirty="0" smtClean="0">
                <a:solidFill>
                  <a:srgbClr val="002060"/>
                </a:solidFill>
              </a:rPr>
              <a:t>1</a:t>
            </a:r>
            <a:r>
              <a:rPr lang="en-US" altLang="ko-KR" sz="2400" b="1" dirty="0" smtClean="0">
                <a:solidFill>
                  <a:srgbClr val="002060"/>
                </a:solidFill>
              </a:rPr>
              <a:t>.type) }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313599" y="5062252"/>
            <a:ext cx="82296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en-US" altLang="ko-KR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 to derive the annotated parse tree for the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en-US" altLang="ko-KR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declaration X: array[100] of ↑ char</a:t>
            </a:r>
            <a:endParaRPr lang="en-US" altLang="ko-K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6000" b="1" dirty="0">
                <a:solidFill>
                  <a:srgbClr val="002060"/>
                </a:solidFill>
              </a:rPr>
              <a:t>Type </a:t>
            </a:r>
            <a:r>
              <a:rPr lang="en-US" altLang="ko-KR" sz="6000" b="1" dirty="0" smtClean="0">
                <a:solidFill>
                  <a:srgbClr val="002060"/>
                </a:solidFill>
              </a:rPr>
              <a:t>Checking </a:t>
            </a:r>
            <a:r>
              <a:rPr lang="en-US" altLang="ko-KR" sz="6000" b="1" dirty="0">
                <a:solidFill>
                  <a:srgbClr val="002060"/>
                </a:solidFill>
              </a:rPr>
              <a:t>for </a:t>
            </a:r>
            <a:r>
              <a:rPr lang="en-US" altLang="ko-KR" sz="6000" b="1" dirty="0" smtClean="0">
                <a:solidFill>
                  <a:srgbClr val="002060"/>
                </a:solidFill>
              </a:rPr>
              <a:t>Expressions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38200" y="1481115"/>
            <a:ext cx="10515599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algn="just" eaLnBrk="1" hangingPunct="1"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ko-KR" sz="2800" dirty="0">
                <a:cs typeface="Arial" panose="020B0604020202020204" pitchFamily="34" charset="0"/>
              </a:rPr>
              <a:t>Once the identifiers and their types have been inserted into the symbol table, we can check the </a:t>
            </a:r>
            <a:r>
              <a:rPr lang="en-US" altLang="ko-KR" sz="2800" dirty="0" smtClean="0">
                <a:cs typeface="Arial" panose="020B0604020202020204" pitchFamily="34" charset="0"/>
              </a:rPr>
              <a:t>type of </a:t>
            </a:r>
            <a:r>
              <a:rPr lang="en-US" altLang="ko-KR" sz="2800" dirty="0">
                <a:cs typeface="Arial" panose="020B0604020202020204" pitchFamily="34" charset="0"/>
              </a:rPr>
              <a:t>the elements of an expression:</a:t>
            </a:r>
            <a:endParaRPr lang="en-US" altLang="ko-KR" sz="2800" dirty="0">
              <a:effectLst>
                <a:outerShdw blurRad="38100" dist="38100" dir="2700000" algn="tl">
                  <a:srgbClr val="000000"/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170863" y="2560614"/>
            <a:ext cx="10182936" cy="4154085"/>
          </a:xfrm>
          <a:prstGeom prst="rect">
            <a:avLst/>
          </a:prstGeom>
          <a:ln>
            <a:solidFill>
              <a:schemeClr val="tx1"/>
            </a:solidFill>
            <a:miter lim="800000"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2400" dirty="0" smtClean="0"/>
              <a:t>E → </a:t>
            </a:r>
            <a:r>
              <a:rPr lang="en-US" altLang="ko-KR" sz="2400" b="1" dirty="0" smtClean="0"/>
              <a:t>literal 	</a:t>
            </a:r>
            <a:r>
              <a:rPr lang="en-US" altLang="ko-KR" sz="2400" dirty="0" smtClean="0">
                <a:solidFill>
                  <a:srgbClr val="FF0000"/>
                </a:solidFill>
              </a:rPr>
              <a:t>{ </a:t>
            </a:r>
            <a:r>
              <a:rPr lang="en-US" altLang="ko-KR" sz="2400" b="1" dirty="0" err="1" smtClean="0"/>
              <a:t>E.type</a:t>
            </a:r>
            <a:r>
              <a:rPr lang="en-US" altLang="ko-KR" sz="2400" b="1" dirty="0" smtClean="0"/>
              <a:t> := char</a:t>
            </a:r>
            <a:r>
              <a:rPr lang="en-US" altLang="ko-KR" sz="2400" dirty="0" smtClean="0"/>
              <a:t> </a:t>
            </a:r>
            <a:r>
              <a:rPr lang="en-US" altLang="ko-KR" sz="2400" dirty="0" smtClean="0">
                <a:solidFill>
                  <a:srgbClr val="FF0000"/>
                </a:solidFill>
              </a:rPr>
              <a:t>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2400" dirty="0" smtClean="0"/>
              <a:t>E → </a:t>
            </a:r>
            <a:r>
              <a:rPr lang="en-US" altLang="ko-KR" sz="2400" b="1" dirty="0" err="1" smtClean="0"/>
              <a:t>num</a:t>
            </a:r>
            <a:r>
              <a:rPr lang="en-US" altLang="ko-KR" sz="2400" b="1" dirty="0" smtClean="0"/>
              <a:t> 	</a:t>
            </a:r>
            <a:r>
              <a:rPr lang="en-US" altLang="ko-KR" sz="2400" dirty="0" smtClean="0">
                <a:solidFill>
                  <a:srgbClr val="FF0000"/>
                </a:solidFill>
              </a:rPr>
              <a:t>{ </a:t>
            </a:r>
            <a:r>
              <a:rPr lang="en-US" altLang="ko-KR" sz="2400" b="1" dirty="0" err="1" smtClean="0"/>
              <a:t>E.type</a:t>
            </a:r>
            <a:r>
              <a:rPr lang="en-US" altLang="ko-KR" sz="2400" b="1" dirty="0" smtClean="0"/>
              <a:t> := integer </a:t>
            </a:r>
            <a:r>
              <a:rPr lang="en-US" altLang="ko-KR" sz="2400" dirty="0" smtClean="0">
                <a:solidFill>
                  <a:srgbClr val="FF0000"/>
                </a:solidFill>
              </a:rPr>
              <a:t>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2400" dirty="0" smtClean="0"/>
              <a:t>E → </a:t>
            </a:r>
            <a:r>
              <a:rPr lang="en-US" altLang="ko-KR" sz="2400" b="1" dirty="0" smtClean="0"/>
              <a:t>id 	</a:t>
            </a:r>
            <a:r>
              <a:rPr lang="en-US" altLang="ko-KR" sz="2400" dirty="0" smtClean="0">
                <a:solidFill>
                  <a:srgbClr val="FF0000"/>
                </a:solidFill>
              </a:rPr>
              <a:t>{ </a:t>
            </a:r>
            <a:r>
              <a:rPr lang="en-US" altLang="ko-KR" sz="2400" b="1" dirty="0" err="1" smtClean="0"/>
              <a:t>E.type</a:t>
            </a:r>
            <a:r>
              <a:rPr lang="en-US" altLang="ko-KR" sz="2400" b="1" dirty="0" smtClean="0"/>
              <a:t> := lookup(</a:t>
            </a:r>
            <a:r>
              <a:rPr lang="en-US" altLang="ko-KR" sz="2400" b="1" dirty="0" err="1" smtClean="0"/>
              <a:t>id.entry</a:t>
            </a:r>
            <a:r>
              <a:rPr lang="en-US" altLang="ko-KR" sz="2400" b="1" dirty="0" smtClean="0"/>
              <a:t>) </a:t>
            </a:r>
            <a:r>
              <a:rPr lang="en-US" altLang="ko-KR" sz="2400" dirty="0" smtClean="0">
                <a:solidFill>
                  <a:srgbClr val="FF0000"/>
                </a:solidFill>
              </a:rPr>
              <a:t>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2400" dirty="0" smtClean="0"/>
              <a:t>E → E</a:t>
            </a:r>
            <a:r>
              <a:rPr lang="en-US" altLang="ko-KR" sz="2400" baseline="-25000" dirty="0" smtClean="0"/>
              <a:t>1</a:t>
            </a:r>
            <a:r>
              <a:rPr lang="en-US" altLang="ko-KR" sz="2400" dirty="0" smtClean="0"/>
              <a:t> </a:t>
            </a:r>
            <a:r>
              <a:rPr lang="en-US" altLang="ko-KR" sz="2400" b="1" dirty="0" smtClean="0"/>
              <a:t>mod </a:t>
            </a:r>
            <a:r>
              <a:rPr lang="en-US" altLang="ko-KR" sz="2400" dirty="0" smtClean="0"/>
              <a:t>E</a:t>
            </a:r>
            <a:r>
              <a:rPr lang="en-US" altLang="ko-KR" sz="2400" baseline="-25000" dirty="0" smtClean="0"/>
              <a:t>2</a:t>
            </a:r>
            <a:r>
              <a:rPr lang="en-US" altLang="ko-KR" sz="2400" dirty="0" smtClean="0"/>
              <a:t> </a:t>
            </a:r>
            <a:r>
              <a:rPr lang="en-US" altLang="ko-KR" sz="2400" dirty="0" smtClean="0">
                <a:solidFill>
                  <a:srgbClr val="FF0000"/>
                </a:solidFill>
              </a:rPr>
              <a:t>{ </a:t>
            </a:r>
            <a:r>
              <a:rPr lang="en-US" altLang="ko-KR" sz="2400" b="1" dirty="0" smtClean="0"/>
              <a:t>if E</a:t>
            </a:r>
            <a:r>
              <a:rPr lang="en-US" altLang="ko-KR" sz="2400" b="1" baseline="-25000" dirty="0" smtClean="0"/>
              <a:t>1</a:t>
            </a:r>
            <a:r>
              <a:rPr lang="en-US" altLang="ko-KR" sz="2400" b="1" dirty="0" smtClean="0"/>
              <a:t>.type =integer and E</a:t>
            </a:r>
            <a:r>
              <a:rPr lang="en-US" altLang="ko-KR" sz="2400" b="1" baseline="-25000" dirty="0" smtClean="0"/>
              <a:t>2</a:t>
            </a:r>
            <a:r>
              <a:rPr lang="en-US" altLang="ko-KR" sz="2400" b="1" dirty="0" smtClean="0"/>
              <a:t>.type = integer 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then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2400" b="1" dirty="0" err="1" smtClean="0">
                <a:solidFill>
                  <a:srgbClr val="C00000"/>
                </a:solidFill>
              </a:rPr>
              <a:t>E.type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 := integer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en-US" altLang="ko-KR" sz="2400" b="1" dirty="0" smtClean="0">
                <a:solidFill>
                  <a:srgbClr val="FF0000"/>
                </a:solidFill>
              </a:rPr>
              <a:t>				  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else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2400" b="1" dirty="0" err="1" smtClean="0">
                <a:solidFill>
                  <a:srgbClr val="C00000"/>
                </a:solidFill>
              </a:rPr>
              <a:t>E.type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 := </a:t>
            </a:r>
            <a:r>
              <a:rPr lang="en-US" altLang="ko-KR" sz="2400" b="1" dirty="0" err="1" smtClean="0">
                <a:solidFill>
                  <a:srgbClr val="C00000"/>
                </a:solidFill>
              </a:rPr>
              <a:t>type_error</a:t>
            </a:r>
            <a:r>
              <a:rPr lang="en-US" altLang="ko-KR" sz="2400" b="1" dirty="0" smtClean="0">
                <a:solidFill>
                  <a:srgbClr val="00B050"/>
                </a:solidFill>
              </a:rPr>
              <a:t> </a:t>
            </a:r>
            <a:r>
              <a:rPr lang="en-US" altLang="ko-KR" sz="2400" dirty="0" smtClean="0">
                <a:solidFill>
                  <a:srgbClr val="FF0000"/>
                </a:solidFill>
              </a:rPr>
              <a:t>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2400" dirty="0" smtClean="0"/>
              <a:t>E → E</a:t>
            </a:r>
            <a:r>
              <a:rPr lang="en-US" altLang="ko-KR" sz="2400" baseline="-25000" dirty="0" smtClean="0"/>
              <a:t>1</a:t>
            </a:r>
            <a:r>
              <a:rPr lang="en-US" altLang="ko-KR" sz="2400" dirty="0" smtClean="0"/>
              <a:t> [ E</a:t>
            </a:r>
            <a:r>
              <a:rPr lang="en-US" altLang="ko-KR" sz="2400" baseline="-25000" dirty="0" smtClean="0"/>
              <a:t>2</a:t>
            </a:r>
            <a:r>
              <a:rPr lang="en-US" altLang="ko-KR" sz="2400" dirty="0" smtClean="0"/>
              <a:t> ] 	</a:t>
            </a:r>
            <a:r>
              <a:rPr lang="en-US" altLang="ko-KR" sz="2400" dirty="0" smtClean="0">
                <a:solidFill>
                  <a:srgbClr val="FF0000"/>
                </a:solidFill>
              </a:rPr>
              <a:t>{</a:t>
            </a:r>
            <a:r>
              <a:rPr lang="en-US" altLang="ko-KR" sz="2400" dirty="0" smtClean="0"/>
              <a:t> </a:t>
            </a:r>
            <a:r>
              <a:rPr lang="en-US" altLang="ko-KR" sz="2400" b="1" dirty="0" smtClean="0"/>
              <a:t>if </a:t>
            </a:r>
            <a:r>
              <a:rPr lang="en-US" altLang="ko-KR" sz="2400" dirty="0" smtClean="0"/>
              <a:t>E</a:t>
            </a:r>
            <a:r>
              <a:rPr lang="en-US" altLang="ko-KR" sz="2400" baseline="-25000" dirty="0" smtClean="0"/>
              <a:t>2</a:t>
            </a:r>
            <a:r>
              <a:rPr lang="en-US" altLang="ko-KR" sz="2400" dirty="0" smtClean="0"/>
              <a:t>.type = integer </a:t>
            </a:r>
            <a:r>
              <a:rPr lang="en-US" altLang="ko-KR" sz="2400" b="1" dirty="0" smtClean="0"/>
              <a:t>and </a:t>
            </a:r>
            <a:r>
              <a:rPr lang="en-US" altLang="ko-KR" sz="2400" dirty="0" smtClean="0"/>
              <a:t>E</a:t>
            </a:r>
            <a:r>
              <a:rPr lang="en-US" altLang="ko-KR" sz="2400" baseline="-25000" dirty="0" smtClean="0"/>
              <a:t>1</a:t>
            </a:r>
            <a:r>
              <a:rPr lang="en-US" altLang="ko-KR" sz="2400" dirty="0" smtClean="0"/>
              <a:t>.type = array(</a:t>
            </a:r>
            <a:r>
              <a:rPr lang="en-US" altLang="ko-KR" sz="2400" dirty="0" err="1" smtClean="0"/>
              <a:t>s,t</a:t>
            </a:r>
            <a:r>
              <a:rPr lang="en-US" altLang="ko-KR" sz="2400" dirty="0" smtClean="0"/>
              <a:t>)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en-US" altLang="ko-KR" sz="2400" b="1" dirty="0" smtClean="0">
                <a:solidFill>
                  <a:srgbClr val="FF0000"/>
                </a:solidFill>
              </a:rPr>
              <a:t>				  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then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2400" b="1" dirty="0" err="1" smtClean="0">
                <a:solidFill>
                  <a:srgbClr val="C00000"/>
                </a:solidFill>
              </a:rPr>
              <a:t>E.type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 := t else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2400" b="1" dirty="0" err="1" smtClean="0">
                <a:solidFill>
                  <a:srgbClr val="C00000"/>
                </a:solidFill>
              </a:rPr>
              <a:t>E.type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 := </a:t>
            </a:r>
            <a:r>
              <a:rPr lang="en-US" altLang="ko-KR" sz="2400" b="1" dirty="0" err="1" smtClean="0">
                <a:solidFill>
                  <a:srgbClr val="C00000"/>
                </a:solidFill>
              </a:rPr>
              <a:t>type_error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FF0000"/>
                </a:solidFill>
              </a:rPr>
              <a:t>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2400" dirty="0" smtClean="0"/>
              <a:t>E → E</a:t>
            </a:r>
            <a:r>
              <a:rPr lang="en-US" altLang="ko-KR" sz="2400" baseline="-25000" dirty="0" smtClean="0"/>
              <a:t>1</a:t>
            </a:r>
            <a:r>
              <a:rPr lang="en-US" altLang="ko-KR" sz="2400" dirty="0" smtClean="0"/>
              <a:t>↑ 	</a:t>
            </a:r>
            <a:r>
              <a:rPr lang="en-US" altLang="ko-KR" sz="2400" dirty="0" smtClean="0">
                <a:solidFill>
                  <a:srgbClr val="FF0000"/>
                </a:solidFill>
              </a:rPr>
              <a:t>{ </a:t>
            </a:r>
            <a:r>
              <a:rPr lang="en-US" altLang="ko-KR" sz="2400" b="1" dirty="0" smtClean="0"/>
              <a:t>if E</a:t>
            </a:r>
            <a:r>
              <a:rPr lang="en-US" altLang="ko-KR" sz="2400" b="1" baseline="-25000" dirty="0" smtClean="0"/>
              <a:t>1</a:t>
            </a:r>
            <a:r>
              <a:rPr lang="en-US" altLang="ko-KR" sz="2400" b="1" dirty="0" smtClean="0"/>
              <a:t>.type = pointer(t)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en-US" altLang="ko-KR" sz="2400" b="1" dirty="0" smtClean="0">
                <a:solidFill>
                  <a:srgbClr val="FF0000"/>
                </a:solidFill>
              </a:rPr>
              <a:t>				   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then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2400" b="1" dirty="0" err="1" smtClean="0">
                <a:solidFill>
                  <a:srgbClr val="C00000"/>
                </a:solidFill>
              </a:rPr>
              <a:t>E.type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 := t else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2400" b="1" dirty="0" err="1" smtClean="0">
                <a:solidFill>
                  <a:srgbClr val="C00000"/>
                </a:solidFill>
              </a:rPr>
              <a:t>E.type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 := </a:t>
            </a:r>
            <a:r>
              <a:rPr lang="en-US" altLang="ko-KR" sz="2400" b="1" dirty="0" err="1" smtClean="0">
                <a:solidFill>
                  <a:srgbClr val="C00000"/>
                </a:solidFill>
              </a:rPr>
              <a:t>type_error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FF0000"/>
                </a:solidFill>
              </a:rPr>
              <a:t>}</a:t>
            </a:r>
            <a:endParaRPr lang="en-US" altLang="ko-KR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6000" b="1" dirty="0">
                <a:solidFill>
                  <a:srgbClr val="002060"/>
                </a:solidFill>
              </a:rPr>
              <a:t>How </a:t>
            </a:r>
            <a:r>
              <a:rPr lang="en-US" altLang="ko-KR" sz="6000" b="1" dirty="0" smtClean="0">
                <a:solidFill>
                  <a:srgbClr val="002060"/>
                </a:solidFill>
              </a:rPr>
              <a:t>About Boolean Types</a:t>
            </a:r>
            <a:r>
              <a:rPr lang="en-US" altLang="ko-KR" sz="6000" b="1" dirty="0">
                <a:solidFill>
                  <a:srgbClr val="002060"/>
                </a:solidFill>
              </a:rPr>
              <a:t>?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dirty="0"/>
              <a:t>Try adding</a:t>
            </a: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en-US" altLang="ko-KR" sz="3200" b="1" dirty="0">
                <a:solidFill>
                  <a:srgbClr val="C00000"/>
                </a:solidFill>
              </a:rPr>
              <a:t>T -&gt; </a:t>
            </a:r>
            <a:r>
              <a:rPr lang="en-US" altLang="ko-KR" sz="3200" b="1" dirty="0" err="1">
                <a:solidFill>
                  <a:srgbClr val="C00000"/>
                </a:solidFill>
              </a:rPr>
              <a:t>boolean</a:t>
            </a:r>
            <a:endParaRPr lang="en-US" altLang="ko-KR" sz="3200" b="1" dirty="0">
              <a:solidFill>
                <a:srgbClr val="C00000"/>
              </a:solidFill>
            </a:endParaRP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en-US" altLang="ko-KR" sz="3200" b="1" dirty="0">
                <a:solidFill>
                  <a:srgbClr val="C00000"/>
                </a:solidFill>
              </a:rPr>
              <a:t>Relational operators &lt;  &lt;=  =  &gt;=  &gt;  </a:t>
            </a: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en-US" altLang="ko-KR" sz="3200" b="1" dirty="0">
                <a:solidFill>
                  <a:srgbClr val="C00000"/>
                </a:solidFill>
              </a:rPr>
              <a:t>Logical connectives and or not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ko-KR" dirty="0"/>
              <a:t>to the grammar, then add appropriate type checking semantic actions.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6000" b="1" dirty="0">
                <a:solidFill>
                  <a:srgbClr val="002060"/>
                </a:solidFill>
              </a:rPr>
              <a:t>Type </a:t>
            </a:r>
            <a:r>
              <a:rPr lang="en-US" altLang="ko-KR" sz="6000" b="1" dirty="0" smtClean="0">
                <a:solidFill>
                  <a:srgbClr val="002060"/>
                </a:solidFill>
              </a:rPr>
              <a:t>Checking </a:t>
            </a:r>
            <a:r>
              <a:rPr lang="en-US" altLang="ko-KR" sz="6000" b="1" dirty="0">
                <a:solidFill>
                  <a:srgbClr val="002060"/>
                </a:solidFill>
              </a:rPr>
              <a:t>for </a:t>
            </a:r>
            <a:r>
              <a:rPr lang="en-US" altLang="ko-KR" sz="6000" b="1" dirty="0" smtClean="0">
                <a:solidFill>
                  <a:srgbClr val="002060"/>
                </a:solidFill>
              </a:rPr>
              <a:t>Statements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7517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dirty="0"/>
              <a:t>Usually we assign the type VOID to statements.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dirty="0"/>
              <a:t>If a type error is found during type checking, though, we should set the type to </a:t>
            </a:r>
            <a:r>
              <a:rPr lang="en-US" altLang="ko-KR" dirty="0" err="1"/>
              <a:t>type_error</a:t>
            </a:r>
            <a:endParaRPr lang="en-US" altLang="ko-KR" dirty="0"/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dirty="0"/>
              <a:t>Let</a:t>
            </a:r>
            <a:r>
              <a:rPr lang="en-US" altLang="ko-KR" dirty="0">
                <a:latin typeface="Arial" panose="020B0604020202020204"/>
              </a:rPr>
              <a:t>’</a:t>
            </a:r>
            <a:r>
              <a:rPr lang="en-US" altLang="ko-KR" dirty="0"/>
              <a:t>s change our grammar allow statements: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en-US" altLang="ko-KR" sz="4400" b="1" dirty="0">
                <a:solidFill>
                  <a:srgbClr val="C00000"/>
                </a:solidFill>
              </a:rPr>
              <a:t>P → D ; </a:t>
            </a:r>
            <a:r>
              <a:rPr lang="en-US" altLang="ko-KR" sz="4400" b="1" dirty="0" smtClean="0">
                <a:solidFill>
                  <a:srgbClr val="C00000"/>
                </a:solidFill>
              </a:rPr>
              <a:t>S</a:t>
            </a:r>
            <a:endParaRPr lang="en-US" altLang="ko-KR" sz="4400" b="1" dirty="0">
              <a:solidFill>
                <a:srgbClr val="C00000"/>
              </a:solidFill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en-US" altLang="ko-KR" dirty="0"/>
              <a:t>i.e., a program is a sequence of declarations followed by a sequence of statements.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6000" b="1" dirty="0">
                <a:solidFill>
                  <a:srgbClr val="002060"/>
                </a:solidFill>
              </a:rPr>
              <a:t>Type </a:t>
            </a:r>
            <a:r>
              <a:rPr lang="en-US" altLang="ko-KR" sz="6000" b="1" dirty="0" smtClean="0">
                <a:solidFill>
                  <a:srgbClr val="002060"/>
                </a:solidFill>
              </a:rPr>
              <a:t>Checking </a:t>
            </a:r>
            <a:r>
              <a:rPr lang="en-US" altLang="ko-KR" sz="6000" b="1" dirty="0">
                <a:solidFill>
                  <a:srgbClr val="002060"/>
                </a:solidFill>
              </a:rPr>
              <a:t>for </a:t>
            </a:r>
            <a:r>
              <a:rPr lang="en-US" altLang="ko-KR" sz="6000" b="1" dirty="0" smtClean="0">
                <a:solidFill>
                  <a:srgbClr val="002060"/>
                </a:solidFill>
              </a:rPr>
              <a:t>Statements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351129" y="1690688"/>
            <a:ext cx="9362364" cy="5064954"/>
          </a:xfrm>
          <a:prstGeom prst="rect">
            <a:avLst/>
          </a:prstGeom>
          <a:ln>
            <a:solidFill>
              <a:schemeClr val="tx1"/>
            </a:solidFill>
            <a:miter lim="800000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2400" dirty="0" smtClean="0"/>
              <a:t>S → </a:t>
            </a:r>
            <a:r>
              <a:rPr lang="en-US" altLang="ko-KR" sz="2400" b="1" dirty="0" smtClean="0"/>
              <a:t>id </a:t>
            </a:r>
            <a:r>
              <a:rPr lang="en-US" altLang="ko-KR" sz="2400" dirty="0" smtClean="0"/>
              <a:t>:= E 		{ </a:t>
            </a:r>
            <a:r>
              <a:rPr lang="en-US" altLang="ko-KR" sz="2400" b="1" dirty="0" smtClean="0"/>
              <a:t>if </a:t>
            </a:r>
            <a:r>
              <a:rPr lang="en-US" altLang="ko-KR" sz="2400" b="1" dirty="0" err="1" smtClean="0"/>
              <a:t>id</a:t>
            </a:r>
            <a:r>
              <a:rPr lang="en-US" altLang="ko-KR" sz="2400" dirty="0" err="1" smtClean="0"/>
              <a:t>.type</a:t>
            </a:r>
            <a:r>
              <a:rPr lang="en-US" altLang="ko-KR" sz="2400" dirty="0" smtClean="0"/>
              <a:t> = </a:t>
            </a:r>
            <a:r>
              <a:rPr lang="en-US" altLang="ko-KR" sz="2400" dirty="0" err="1" smtClean="0"/>
              <a:t>E.type</a:t>
            </a:r>
            <a:r>
              <a:rPr lang="en-US" altLang="ko-KR" sz="2400" dirty="0" smtClean="0"/>
              <a:t> </a:t>
            </a:r>
            <a:r>
              <a:rPr lang="en-US" altLang="ko-KR" sz="2400" b="1" dirty="0" smtClean="0"/>
              <a:t>then </a:t>
            </a:r>
            <a:r>
              <a:rPr lang="en-US" altLang="ko-KR" sz="2400" dirty="0" err="1" smtClean="0"/>
              <a:t>S.type</a:t>
            </a:r>
            <a:r>
              <a:rPr lang="en-US" altLang="ko-KR" sz="2400" dirty="0" smtClean="0"/>
              <a:t> := void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en-US" altLang="ko-KR" sz="2400" b="1" dirty="0" smtClean="0"/>
              <a:t>				  else </a:t>
            </a:r>
            <a:r>
              <a:rPr lang="en-US" altLang="ko-KR" sz="2400" dirty="0" err="1" smtClean="0"/>
              <a:t>S.type</a:t>
            </a:r>
            <a:r>
              <a:rPr lang="en-US" altLang="ko-KR" sz="2400" dirty="0" smtClean="0"/>
              <a:t> := </a:t>
            </a:r>
            <a:r>
              <a:rPr lang="en-US" altLang="ko-KR" sz="2400" dirty="0" err="1" smtClean="0"/>
              <a:t>type_error</a:t>
            </a:r>
            <a:r>
              <a:rPr lang="en-US" altLang="ko-KR" sz="2400" dirty="0" smtClean="0"/>
              <a:t> }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2400" dirty="0" smtClean="0"/>
              <a:t>S → </a:t>
            </a:r>
            <a:r>
              <a:rPr lang="en-US" altLang="ko-KR" sz="2400" b="1" dirty="0" smtClean="0"/>
              <a:t>if </a:t>
            </a:r>
            <a:r>
              <a:rPr lang="en-US" altLang="ko-KR" sz="2400" dirty="0" smtClean="0"/>
              <a:t>E </a:t>
            </a:r>
            <a:r>
              <a:rPr lang="en-US" altLang="ko-KR" sz="2400" b="1" dirty="0" smtClean="0"/>
              <a:t>then </a:t>
            </a:r>
            <a:r>
              <a:rPr lang="en-US" altLang="ko-KR" sz="2400" dirty="0" smtClean="0"/>
              <a:t>S</a:t>
            </a:r>
            <a:r>
              <a:rPr lang="en-US" altLang="ko-KR" sz="2400" baseline="-25000" dirty="0" smtClean="0"/>
              <a:t>1</a:t>
            </a:r>
            <a:r>
              <a:rPr lang="en-US" altLang="ko-KR" sz="2400" dirty="0" smtClean="0"/>
              <a:t> 	{ </a:t>
            </a:r>
            <a:r>
              <a:rPr lang="en-US" altLang="ko-KR" sz="2400" b="1" dirty="0" smtClean="0"/>
              <a:t>if </a:t>
            </a:r>
            <a:r>
              <a:rPr lang="en-US" altLang="ko-KR" sz="2400" dirty="0" err="1" smtClean="0"/>
              <a:t>E.type</a:t>
            </a:r>
            <a:r>
              <a:rPr lang="en-US" altLang="ko-KR" sz="2400" dirty="0" smtClean="0"/>
              <a:t> = </a:t>
            </a:r>
            <a:r>
              <a:rPr lang="en-US" altLang="ko-KR" sz="2400" dirty="0" err="1" smtClean="0"/>
              <a:t>boolean</a:t>
            </a:r>
            <a:endParaRPr lang="en-US" altLang="ko-KR" sz="2400" dirty="0" smtClean="0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en-US" altLang="ko-KR" sz="2400" b="1" dirty="0" smtClean="0"/>
              <a:t>				   then </a:t>
            </a:r>
            <a:r>
              <a:rPr lang="en-US" altLang="ko-KR" sz="2400" dirty="0" err="1" smtClean="0"/>
              <a:t>S.type</a:t>
            </a:r>
            <a:r>
              <a:rPr lang="en-US" altLang="ko-KR" sz="2400" dirty="0" smtClean="0"/>
              <a:t> := S</a:t>
            </a:r>
            <a:r>
              <a:rPr lang="en-US" altLang="ko-KR" sz="2400" baseline="-25000" dirty="0" smtClean="0"/>
              <a:t>1</a:t>
            </a:r>
            <a:r>
              <a:rPr lang="en-US" altLang="ko-KR" sz="2400" dirty="0" smtClean="0"/>
              <a:t>.type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en-US" altLang="ko-KR" sz="2400" b="1" dirty="0" smtClean="0"/>
              <a:t>				   else </a:t>
            </a:r>
            <a:r>
              <a:rPr lang="en-US" altLang="ko-KR" sz="2400" dirty="0" err="1" smtClean="0"/>
              <a:t>S.type</a:t>
            </a:r>
            <a:r>
              <a:rPr lang="en-US" altLang="ko-KR" sz="2400" dirty="0" smtClean="0"/>
              <a:t> := </a:t>
            </a:r>
            <a:r>
              <a:rPr lang="en-US" altLang="ko-KR" sz="2400" dirty="0" err="1" smtClean="0"/>
              <a:t>type_error</a:t>
            </a:r>
            <a:r>
              <a:rPr lang="en-US" altLang="ko-KR" sz="2400" dirty="0" smtClean="0"/>
              <a:t> }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2400" dirty="0" smtClean="0"/>
              <a:t>S → </a:t>
            </a:r>
            <a:r>
              <a:rPr lang="en-US" altLang="ko-KR" sz="2400" b="1" dirty="0" smtClean="0"/>
              <a:t>while </a:t>
            </a:r>
            <a:r>
              <a:rPr lang="en-US" altLang="ko-KR" sz="2400" dirty="0" smtClean="0"/>
              <a:t>E </a:t>
            </a:r>
            <a:r>
              <a:rPr lang="en-US" altLang="ko-KR" sz="2400" b="1" dirty="0" smtClean="0"/>
              <a:t>do </a:t>
            </a:r>
            <a:r>
              <a:rPr lang="en-US" altLang="ko-KR" sz="2400" dirty="0" smtClean="0"/>
              <a:t>S</a:t>
            </a:r>
            <a:r>
              <a:rPr lang="en-US" altLang="ko-KR" sz="2400" baseline="-25000" dirty="0" smtClean="0"/>
              <a:t>1</a:t>
            </a:r>
            <a:r>
              <a:rPr lang="en-US" altLang="ko-KR" sz="2400" dirty="0" smtClean="0"/>
              <a:t> 	{ </a:t>
            </a:r>
            <a:r>
              <a:rPr lang="en-US" altLang="ko-KR" sz="2400" b="1" dirty="0" smtClean="0"/>
              <a:t>if </a:t>
            </a:r>
            <a:r>
              <a:rPr lang="en-US" altLang="ko-KR" sz="2400" dirty="0" err="1" smtClean="0"/>
              <a:t>E.type</a:t>
            </a:r>
            <a:r>
              <a:rPr lang="en-US" altLang="ko-KR" sz="2400" dirty="0" smtClean="0"/>
              <a:t> = </a:t>
            </a:r>
            <a:r>
              <a:rPr lang="en-US" altLang="ko-KR" sz="2400" dirty="0" err="1" smtClean="0"/>
              <a:t>boolean</a:t>
            </a:r>
            <a:endParaRPr lang="en-US" altLang="ko-KR" sz="2400" dirty="0" smtClean="0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en-US" altLang="ko-KR" sz="2400" b="1" dirty="0" smtClean="0"/>
              <a:t>				   then </a:t>
            </a:r>
            <a:r>
              <a:rPr lang="en-US" altLang="ko-KR" sz="2400" dirty="0" err="1" smtClean="0"/>
              <a:t>S.type</a:t>
            </a:r>
            <a:r>
              <a:rPr lang="en-US" altLang="ko-KR" sz="2400" dirty="0" smtClean="0"/>
              <a:t> := S</a:t>
            </a:r>
            <a:r>
              <a:rPr lang="en-US" altLang="ko-KR" sz="2400" baseline="-25000" dirty="0" smtClean="0"/>
              <a:t>1</a:t>
            </a:r>
            <a:r>
              <a:rPr lang="en-US" altLang="ko-KR" sz="2400" dirty="0" smtClean="0"/>
              <a:t>.type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en-US" altLang="ko-KR" sz="2400" b="1" dirty="0" smtClean="0"/>
              <a:t>				   else </a:t>
            </a:r>
            <a:r>
              <a:rPr lang="en-US" altLang="ko-KR" sz="2400" dirty="0" err="1" smtClean="0"/>
              <a:t>S.type</a:t>
            </a:r>
            <a:r>
              <a:rPr lang="en-US" altLang="ko-KR" sz="2400" dirty="0" smtClean="0"/>
              <a:t> := </a:t>
            </a:r>
            <a:r>
              <a:rPr lang="en-US" altLang="ko-KR" sz="2400" dirty="0" err="1" smtClean="0"/>
              <a:t>type_error</a:t>
            </a:r>
            <a:r>
              <a:rPr lang="en-US" altLang="ko-KR" sz="2400" dirty="0" smtClean="0"/>
              <a:t> }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2400" dirty="0" smtClean="0"/>
              <a:t>S → S</a:t>
            </a:r>
            <a:r>
              <a:rPr lang="en-US" altLang="ko-KR" sz="2400" baseline="-25000" dirty="0" smtClean="0"/>
              <a:t>1</a:t>
            </a:r>
            <a:r>
              <a:rPr lang="en-US" altLang="ko-KR" sz="2400" dirty="0" smtClean="0"/>
              <a:t> ; S</a:t>
            </a:r>
            <a:r>
              <a:rPr lang="en-US" altLang="ko-KR" sz="2400" baseline="-25000" dirty="0" smtClean="0"/>
              <a:t>2</a:t>
            </a:r>
            <a:r>
              <a:rPr lang="en-US" altLang="ko-KR" sz="2400" dirty="0" smtClean="0"/>
              <a:t> 		{ </a:t>
            </a:r>
            <a:r>
              <a:rPr lang="en-US" altLang="ko-KR" sz="2400" b="1" dirty="0" smtClean="0"/>
              <a:t>if </a:t>
            </a:r>
            <a:r>
              <a:rPr lang="en-US" altLang="ko-KR" sz="2400" dirty="0" smtClean="0"/>
              <a:t>S</a:t>
            </a:r>
            <a:r>
              <a:rPr lang="en-US" altLang="ko-KR" sz="2400" baseline="-25000" dirty="0" smtClean="0"/>
              <a:t>1</a:t>
            </a:r>
            <a:r>
              <a:rPr lang="en-US" altLang="ko-KR" sz="2400" dirty="0" smtClean="0"/>
              <a:t>.type = void </a:t>
            </a:r>
            <a:r>
              <a:rPr lang="en-US" altLang="ko-KR" sz="2400" b="1" dirty="0" smtClean="0"/>
              <a:t>and </a:t>
            </a:r>
            <a:r>
              <a:rPr lang="en-US" altLang="ko-KR" sz="2400" dirty="0" smtClean="0"/>
              <a:t>S</a:t>
            </a:r>
            <a:r>
              <a:rPr lang="en-US" altLang="ko-KR" sz="2400" baseline="-25000" dirty="0" smtClean="0"/>
              <a:t>2</a:t>
            </a:r>
            <a:r>
              <a:rPr lang="en-US" altLang="ko-KR" sz="2400" dirty="0" smtClean="0"/>
              <a:t>.type = void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en-US" altLang="ko-KR" sz="2400" b="1" dirty="0" smtClean="0"/>
              <a:t>				   then </a:t>
            </a:r>
            <a:r>
              <a:rPr lang="en-US" altLang="ko-KR" sz="2400" dirty="0" err="1" smtClean="0"/>
              <a:t>S.type</a:t>
            </a:r>
            <a:r>
              <a:rPr lang="en-US" altLang="ko-KR" sz="2400" dirty="0" smtClean="0"/>
              <a:t> := void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en-US" altLang="ko-KR" sz="2400" b="1" dirty="0" smtClean="0"/>
              <a:t>				   else </a:t>
            </a:r>
            <a:r>
              <a:rPr lang="en-US" altLang="ko-KR" sz="2400" dirty="0" err="1" smtClean="0"/>
              <a:t>S.type</a:t>
            </a:r>
            <a:r>
              <a:rPr lang="en-US" altLang="ko-KR" sz="2400" dirty="0" smtClean="0"/>
              <a:t> := </a:t>
            </a:r>
            <a:r>
              <a:rPr lang="en-US" altLang="ko-KR" sz="2400" dirty="0" err="1" smtClean="0"/>
              <a:t>type_error</a:t>
            </a:r>
            <a:r>
              <a:rPr lang="en-US" altLang="ko-KR" sz="2400" dirty="0" smtClean="0"/>
              <a:t>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endParaRPr lang="en-US" altLang="ko-K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2060"/>
                </a:solidFill>
              </a:rPr>
              <a:t>Type Checking of Functions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dirty="0"/>
              <a:t>Multiple-argument </a:t>
            </a:r>
            <a:r>
              <a:rPr lang="en-US" altLang="ko-KR" dirty="0" smtClean="0"/>
              <a:t>functions can </a:t>
            </a:r>
            <a:r>
              <a:rPr lang="en-US" altLang="ko-KR" dirty="0"/>
              <a:t>be modeled as functions that take a single PRODUCT argument.</a:t>
            </a: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en-US" altLang="ko-KR" sz="4000" b="1" dirty="0">
                <a:solidFill>
                  <a:srgbClr val="C00000"/>
                </a:solidFill>
              </a:rPr>
              <a:t>root : ( real → real ) x real → real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dirty="0"/>
              <a:t>This would model a function that takes a real function over the reals, and a real, and returns a real. </a:t>
            </a: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en-US" altLang="ko-KR" sz="4000" b="1" dirty="0">
                <a:solidFill>
                  <a:srgbClr val="C00000"/>
                </a:solidFill>
              </a:rPr>
              <a:t>In C: float root( float (*f)(float), float x </a:t>
            </a:r>
            <a:r>
              <a:rPr lang="en-US" altLang="ko-KR" sz="4000" b="1" dirty="0" smtClean="0">
                <a:solidFill>
                  <a:srgbClr val="C00000"/>
                </a:solidFill>
              </a:rPr>
              <a:t>);</a:t>
            </a: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en-US" altLang="ko-KR" sz="4000" b="1" dirty="0" smtClean="0">
                <a:solidFill>
                  <a:srgbClr val="C00000"/>
                </a:solidFill>
              </a:rPr>
              <a:t>function root (function f (real) : real; x: real): real</a:t>
            </a:r>
            <a:endParaRPr lang="en-US" altLang="ko-KR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2060"/>
                </a:solidFill>
              </a:rPr>
              <a:t>Type Checking of Functions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Suppose we add a production E → E ( E )</a:t>
            </a:r>
          </a:p>
          <a:p>
            <a:pPr marL="0" indent="0">
              <a:buNone/>
            </a:pPr>
            <a:r>
              <a:rPr lang="en-US" altLang="ko-KR" dirty="0"/>
              <a:t>Then we need productions for function declarations</a:t>
            </a:r>
            <a:r>
              <a:rPr lang="en-US" altLang="ko-KR" dirty="0" smtClean="0"/>
              <a:t>:</a:t>
            </a:r>
          </a:p>
          <a:p>
            <a:pPr marL="0" indent="0">
              <a:buNone/>
            </a:pPr>
            <a:r>
              <a:rPr lang="en-US" altLang="ko-KR" dirty="0">
                <a:latin typeface="Arial" panose="020B0604020202020204" pitchFamily="34" charset="0"/>
              </a:rPr>
              <a:t>T → T1 </a:t>
            </a:r>
            <a:r>
              <a:rPr lang="en-US" altLang="ko-KR" dirty="0" smtClean="0">
                <a:latin typeface="Arial" panose="020B0604020202020204" pitchFamily="34" charset="0"/>
              </a:rPr>
              <a:t>‘→’ </a:t>
            </a:r>
            <a:r>
              <a:rPr lang="en-US" altLang="ko-KR" dirty="0">
                <a:latin typeface="Arial" panose="020B0604020202020204" pitchFamily="34" charset="0"/>
              </a:rPr>
              <a:t>T2 		{ </a:t>
            </a:r>
            <a:r>
              <a:rPr lang="en-US" altLang="ko-KR" dirty="0" err="1">
                <a:latin typeface="Arial" panose="020B0604020202020204" pitchFamily="34" charset="0"/>
              </a:rPr>
              <a:t>T.type</a:t>
            </a:r>
            <a:r>
              <a:rPr lang="en-US" altLang="ko-KR" dirty="0">
                <a:latin typeface="Arial" panose="020B0604020202020204" pitchFamily="34" charset="0"/>
              </a:rPr>
              <a:t> := T1.type → T</a:t>
            </a:r>
            <a:r>
              <a:rPr lang="en-US" altLang="ko-KR" sz="2000" dirty="0">
                <a:latin typeface="Arial" panose="020B0604020202020204" pitchFamily="34" charset="0"/>
              </a:rPr>
              <a:t>2</a:t>
            </a:r>
            <a:r>
              <a:rPr lang="en-US" altLang="ko-KR" dirty="0">
                <a:latin typeface="Arial" panose="020B0604020202020204" pitchFamily="34" charset="0"/>
              </a:rPr>
              <a:t>.type </a:t>
            </a:r>
            <a:r>
              <a:rPr lang="en-US" altLang="ko-KR" dirty="0" smtClean="0">
                <a:latin typeface="Arial" panose="020B0604020202020204" pitchFamily="34" charset="0"/>
              </a:rPr>
              <a:t>}</a:t>
            </a:r>
          </a:p>
          <a:p>
            <a:pPr marL="0" indent="0">
              <a:buNone/>
            </a:pPr>
            <a:endParaRPr lang="en-US" altLang="ko-KR" dirty="0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and function calls:</a:t>
            </a:r>
            <a:endParaRPr lang="en-US" altLang="ko-KR" dirty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ko-KR" dirty="0" smtClean="0"/>
              <a:t>	</a:t>
            </a:r>
            <a:r>
              <a:rPr lang="en-US" altLang="ko-KR" dirty="0">
                <a:latin typeface="Arial" panose="020B0604020202020204" pitchFamily="34" charset="0"/>
              </a:rPr>
              <a:t>E → E1 ( E2 ) 		{ </a:t>
            </a:r>
            <a:r>
              <a:rPr lang="en-US" altLang="ko-KR" b="1" dirty="0">
                <a:latin typeface="Arial" panose="020B0604020202020204" pitchFamily="34" charset="0"/>
              </a:rPr>
              <a:t>if </a:t>
            </a:r>
            <a:r>
              <a:rPr lang="en-US" altLang="ko-KR" dirty="0">
                <a:latin typeface="Arial" panose="020B0604020202020204" pitchFamily="34" charset="0"/>
              </a:rPr>
              <a:t>E2.type = s </a:t>
            </a:r>
            <a:r>
              <a:rPr lang="en-US" altLang="ko-KR" b="1" dirty="0">
                <a:latin typeface="Arial" panose="020B0604020202020204" pitchFamily="34" charset="0"/>
              </a:rPr>
              <a:t>and </a:t>
            </a:r>
            <a:r>
              <a:rPr lang="en-US" altLang="ko-KR" dirty="0">
                <a:latin typeface="Arial" panose="020B0604020202020204" pitchFamily="34" charset="0"/>
              </a:rPr>
              <a:t>E1.type = s → t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ko-KR" b="1" dirty="0">
                <a:latin typeface="Arial" panose="020B0604020202020204" pitchFamily="34" charset="0"/>
              </a:rPr>
              <a:t>			   </a:t>
            </a:r>
            <a:r>
              <a:rPr lang="en-US" altLang="ko-KR" b="1" dirty="0" smtClean="0">
                <a:latin typeface="Arial" panose="020B0604020202020204" pitchFamily="34" charset="0"/>
              </a:rPr>
              <a:t>			then </a:t>
            </a:r>
            <a:r>
              <a:rPr lang="en-US" altLang="ko-KR" dirty="0" err="1">
                <a:latin typeface="Arial" panose="020B0604020202020204" pitchFamily="34" charset="0"/>
              </a:rPr>
              <a:t>E.type</a:t>
            </a:r>
            <a:r>
              <a:rPr lang="en-US" altLang="ko-KR" dirty="0">
                <a:latin typeface="Arial" panose="020B0604020202020204" pitchFamily="34" charset="0"/>
              </a:rPr>
              <a:t> := t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ko-KR" b="1" dirty="0">
                <a:latin typeface="Arial" panose="020B0604020202020204" pitchFamily="34" charset="0"/>
              </a:rPr>
              <a:t>			   </a:t>
            </a:r>
            <a:r>
              <a:rPr lang="en-US" altLang="ko-KR" b="1" dirty="0" smtClean="0">
                <a:latin typeface="Arial" panose="020B0604020202020204" pitchFamily="34" charset="0"/>
              </a:rPr>
              <a:t>			else </a:t>
            </a:r>
            <a:r>
              <a:rPr lang="en-US" altLang="ko-KR" dirty="0" err="1">
                <a:latin typeface="Arial" panose="020B0604020202020204" pitchFamily="34" charset="0"/>
              </a:rPr>
              <a:t>E.type</a:t>
            </a:r>
            <a:r>
              <a:rPr lang="en-US" altLang="ko-KR" dirty="0">
                <a:latin typeface="Arial" panose="020B0604020202020204" pitchFamily="34" charset="0"/>
              </a:rPr>
              <a:t> := </a:t>
            </a:r>
            <a:r>
              <a:rPr lang="en-US" altLang="ko-KR" dirty="0" err="1">
                <a:latin typeface="Arial" panose="020B0604020202020204" pitchFamily="34" charset="0"/>
              </a:rPr>
              <a:t>type_error</a:t>
            </a:r>
            <a:r>
              <a:rPr lang="en-US" altLang="ko-KR" dirty="0">
                <a:latin typeface="Arial" panose="020B0604020202020204" pitchFamily="34" charset="0"/>
              </a:rPr>
              <a:t> }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002060"/>
                </a:solidFill>
              </a:rPr>
              <a:t>Type Conversions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89144"/>
            <a:ext cx="10515600" cy="4711654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en-US" dirty="0"/>
              <a:t>Expression </a:t>
            </a:r>
            <a:r>
              <a:rPr lang="en-US" sz="3200" b="1" dirty="0">
                <a:solidFill>
                  <a:srgbClr val="C00000"/>
                </a:solidFill>
              </a:rPr>
              <a:t>x + </a:t>
            </a:r>
            <a:r>
              <a:rPr lang="en-US" sz="3200" b="1" dirty="0" err="1">
                <a:solidFill>
                  <a:srgbClr val="C00000"/>
                </a:solidFill>
              </a:rPr>
              <a:t>i</a:t>
            </a:r>
            <a:r>
              <a:rPr lang="en-US" sz="3200" dirty="0">
                <a:solidFill>
                  <a:srgbClr val="C00000"/>
                </a:solidFill>
              </a:rPr>
              <a:t>  </a:t>
            </a:r>
            <a:r>
              <a:rPr lang="en-US" dirty="0"/>
              <a:t>where x is </a:t>
            </a:r>
            <a:r>
              <a:rPr lang="en-US" b="1" dirty="0"/>
              <a:t>real</a:t>
            </a:r>
            <a:r>
              <a:rPr lang="en-US" dirty="0"/>
              <a:t> and </a:t>
            </a:r>
            <a:r>
              <a:rPr lang="en-US" dirty="0" err="1"/>
              <a:t>i</a:t>
            </a:r>
            <a:r>
              <a:rPr lang="en-US" dirty="0"/>
              <a:t> is </a:t>
            </a:r>
            <a:r>
              <a:rPr lang="en-US" b="1" dirty="0"/>
              <a:t>integer</a:t>
            </a:r>
            <a:r>
              <a:rPr lang="en-US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en-US" dirty="0"/>
              <a:t>Compiler ensures that both operands of + operator are of same type by type conversion.</a:t>
            </a:r>
          </a:p>
          <a:p>
            <a:pPr algn="just">
              <a:lnSpc>
                <a:spcPct val="120000"/>
              </a:lnSpc>
            </a:pPr>
            <a:r>
              <a:rPr lang="en-US" dirty="0"/>
              <a:t>Convert according to the left assignment.</a:t>
            </a:r>
          </a:p>
          <a:p>
            <a:pPr algn="just">
              <a:lnSpc>
                <a:spcPct val="120000"/>
              </a:lnSpc>
            </a:pPr>
            <a:r>
              <a:rPr lang="en-US" dirty="0"/>
              <a:t>The type conversions are </a:t>
            </a:r>
            <a:r>
              <a:rPr lang="en-US" dirty="0">
                <a:solidFill>
                  <a:srgbClr val="FF0000"/>
                </a:solidFill>
              </a:rPr>
              <a:t>language dependent</a:t>
            </a:r>
            <a:r>
              <a:rPr lang="en-US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en-US" dirty="0"/>
              <a:t>Postfix notation for </a:t>
            </a:r>
            <a:r>
              <a:rPr lang="en-US" sz="3200" b="1" dirty="0">
                <a:solidFill>
                  <a:srgbClr val="C00000"/>
                </a:solidFill>
              </a:rPr>
              <a:t>x + </a:t>
            </a:r>
            <a:r>
              <a:rPr lang="en-US" sz="3200" b="1" dirty="0" err="1">
                <a:solidFill>
                  <a:srgbClr val="C00000"/>
                </a:solidFill>
              </a:rPr>
              <a:t>i</a:t>
            </a:r>
            <a:r>
              <a:rPr lang="en-US" dirty="0"/>
              <a:t>, might be</a:t>
            </a:r>
          </a:p>
          <a:p>
            <a:pPr marL="457200" lvl="1" indent="0" algn="just">
              <a:lnSpc>
                <a:spcPct val="120000"/>
              </a:lnSpc>
              <a:buNone/>
            </a:pPr>
            <a:r>
              <a:rPr lang="en-US" sz="3200" b="1" dirty="0">
                <a:solidFill>
                  <a:srgbClr val="C00000"/>
                </a:solidFill>
              </a:rPr>
              <a:t>x  </a:t>
            </a:r>
            <a:r>
              <a:rPr lang="en-US" sz="3200" b="1" dirty="0" err="1">
                <a:solidFill>
                  <a:srgbClr val="C00000"/>
                </a:solidFill>
              </a:rPr>
              <a:t>i</a:t>
            </a:r>
            <a:r>
              <a:rPr lang="en-US" sz="3200" b="1" dirty="0">
                <a:solidFill>
                  <a:srgbClr val="C00000"/>
                </a:solidFill>
              </a:rPr>
              <a:t>   </a:t>
            </a:r>
            <a:r>
              <a:rPr lang="en-US" sz="3200" b="1" dirty="0" err="1">
                <a:solidFill>
                  <a:srgbClr val="C00000"/>
                </a:solidFill>
              </a:rPr>
              <a:t>inttoreal</a:t>
            </a:r>
            <a:r>
              <a:rPr lang="en-US" sz="3200" b="1" dirty="0">
                <a:solidFill>
                  <a:srgbClr val="C00000"/>
                </a:solidFill>
              </a:rPr>
              <a:t>   real+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002060"/>
                </a:solidFill>
              </a:rPr>
              <a:t>Coercions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defRPr/>
            </a:pPr>
            <a:r>
              <a:rPr lang="en-US" dirty="0"/>
              <a:t>Conversion from one type to another is said to be </a:t>
            </a:r>
            <a:r>
              <a:rPr lang="en-US" sz="3200" b="1" i="1" dirty="0">
                <a:solidFill>
                  <a:srgbClr val="C00000"/>
                </a:solidFill>
              </a:rPr>
              <a:t>implicit</a:t>
            </a:r>
            <a:r>
              <a:rPr lang="en-US" dirty="0"/>
              <a:t> if it is to be done automatically by the computer</a:t>
            </a:r>
            <a:r>
              <a:rPr lang="en-US" dirty="0" smtClean="0"/>
              <a:t>.</a:t>
            </a:r>
            <a:endParaRPr lang="en-US" dirty="0"/>
          </a:p>
          <a:p>
            <a:pPr>
              <a:lnSpc>
                <a:spcPct val="100000"/>
              </a:lnSpc>
              <a:defRPr/>
            </a:pPr>
            <a:r>
              <a:rPr lang="en-US" sz="3200" b="1" i="1" dirty="0">
                <a:solidFill>
                  <a:srgbClr val="C00000"/>
                </a:solidFill>
              </a:rPr>
              <a:t>Implicit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type conversions are called </a:t>
            </a:r>
            <a:r>
              <a:rPr lang="en-US" sz="3200" b="1" i="1" dirty="0">
                <a:solidFill>
                  <a:srgbClr val="C00000"/>
                </a:solidFill>
              </a:rPr>
              <a:t>coercions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  <a:endParaRPr lang="en-US" dirty="0"/>
          </a:p>
          <a:p>
            <a:pPr>
              <a:lnSpc>
                <a:spcPct val="100000"/>
              </a:lnSpc>
              <a:defRPr/>
            </a:pPr>
            <a:r>
              <a:rPr lang="en-US" dirty="0"/>
              <a:t>Conversion is said to be explicit if the programmer must write something  to cause the conversion</a:t>
            </a:r>
            <a:r>
              <a:rPr lang="en-US" dirty="0" smtClean="0"/>
              <a:t>.</a:t>
            </a:r>
            <a:endParaRPr lang="en-US" dirty="0"/>
          </a:p>
          <a:p>
            <a:pPr>
              <a:lnSpc>
                <a:spcPct val="100000"/>
              </a:lnSpc>
              <a:defRPr/>
            </a:pPr>
            <a:r>
              <a:rPr lang="en-US" dirty="0"/>
              <a:t>Conversions  like  </a:t>
            </a:r>
            <a:r>
              <a:rPr lang="en-US" sz="3200" b="1" i="1" dirty="0">
                <a:solidFill>
                  <a:srgbClr val="C00000"/>
                </a:solidFill>
              </a:rPr>
              <a:t>x = ( </a:t>
            </a:r>
            <a:r>
              <a:rPr lang="en-US" sz="3200" b="1" i="1" dirty="0" err="1">
                <a:solidFill>
                  <a:srgbClr val="C00000"/>
                </a:solidFill>
              </a:rPr>
              <a:t>int</a:t>
            </a:r>
            <a:r>
              <a:rPr lang="en-US" sz="3200" b="1" i="1" dirty="0">
                <a:solidFill>
                  <a:srgbClr val="C00000"/>
                </a:solidFill>
              </a:rPr>
              <a:t> ) y </a:t>
            </a:r>
            <a:r>
              <a:rPr lang="en-US" dirty="0"/>
              <a:t>are explicit.</a:t>
            </a:r>
          </a:p>
          <a:p>
            <a:pPr>
              <a:lnSpc>
                <a:spcPct val="100000"/>
              </a:lnSpc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4053"/>
            <a:ext cx="10515600" cy="87682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Type Conversions –  Example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50878"/>
            <a:ext cx="10515600" cy="5663821"/>
          </a:xfrm>
        </p:spPr>
        <p:txBody>
          <a:bodyPr>
            <a:normAutofit fontScale="70000" lnSpcReduction="20000"/>
          </a:bodyPr>
          <a:lstStyle/>
          <a:p>
            <a:pPr>
              <a:buFontTx/>
              <a:buChar char="-"/>
              <a:defRPr/>
            </a:pPr>
            <a:r>
              <a:rPr lang="en-US" dirty="0"/>
              <a:t>Expression formed by applying arithmetic operator </a:t>
            </a:r>
            <a:r>
              <a:rPr lang="en-US" b="1" i="1" dirty="0"/>
              <a:t>op </a:t>
            </a:r>
            <a:r>
              <a:rPr lang="en-US" dirty="0"/>
              <a:t>to constants and identifiers.</a:t>
            </a:r>
          </a:p>
          <a:p>
            <a:pPr>
              <a:buFontTx/>
              <a:buChar char="-"/>
              <a:defRPr/>
            </a:pPr>
            <a:r>
              <a:rPr lang="en-US" dirty="0"/>
              <a:t>Two basic data types – </a:t>
            </a:r>
            <a:r>
              <a:rPr lang="en-US" b="1" dirty="0"/>
              <a:t>Integer</a:t>
            </a:r>
            <a:r>
              <a:rPr lang="en-US" dirty="0"/>
              <a:t> and </a:t>
            </a:r>
            <a:r>
              <a:rPr lang="en-US" b="1" dirty="0"/>
              <a:t>real</a:t>
            </a:r>
          </a:p>
          <a:p>
            <a:pPr>
              <a:buNone/>
              <a:defRPr/>
            </a:pPr>
            <a:r>
              <a:rPr lang="en-US" sz="3600" b="1" u="sng" dirty="0"/>
              <a:t>Production</a:t>
            </a:r>
            <a:r>
              <a:rPr lang="en-US" sz="3600" b="1" dirty="0"/>
              <a:t>                      </a:t>
            </a:r>
            <a:r>
              <a:rPr lang="en-US" sz="3600" b="1" u="sng" dirty="0"/>
              <a:t>Semantic Rule</a:t>
            </a:r>
          </a:p>
          <a:p>
            <a:pPr>
              <a:buNone/>
              <a:defRPr/>
            </a:pPr>
            <a:r>
              <a:rPr lang="en-US" dirty="0"/>
              <a:t>E </a:t>
            </a:r>
            <a:r>
              <a:rPr lang="en-US" dirty="0">
                <a:cs typeface="Times New Roman" panose="02020603050405020304" pitchFamily="18" charset="0"/>
              </a:rPr>
              <a:t>→ </a:t>
            </a:r>
            <a:r>
              <a:rPr lang="en-US" b="1" dirty="0" err="1">
                <a:cs typeface="Times New Roman" panose="02020603050405020304" pitchFamily="18" charset="0"/>
              </a:rPr>
              <a:t>num</a:t>
            </a:r>
            <a:r>
              <a:rPr lang="en-US" b="1" dirty="0">
                <a:cs typeface="Times New Roman" panose="02020603050405020304" pitchFamily="18" charset="0"/>
              </a:rPr>
              <a:t>	                              </a:t>
            </a:r>
            <a:r>
              <a:rPr lang="en-US" dirty="0">
                <a:cs typeface="Times New Roman" panose="02020603050405020304" pitchFamily="18" charset="0"/>
              </a:rPr>
              <a:t>{ </a:t>
            </a:r>
            <a:r>
              <a:rPr lang="en-US" dirty="0" err="1">
                <a:cs typeface="Times New Roman" panose="02020603050405020304" pitchFamily="18" charset="0"/>
              </a:rPr>
              <a:t>E.type</a:t>
            </a:r>
            <a:r>
              <a:rPr lang="en-US" dirty="0">
                <a:cs typeface="Times New Roman" panose="02020603050405020304" pitchFamily="18" charset="0"/>
              </a:rPr>
              <a:t> = integer }</a:t>
            </a:r>
            <a:endParaRPr lang="en-US" b="1" dirty="0">
              <a:cs typeface="Times New Roman" panose="02020603050405020304" pitchFamily="18" charset="0"/>
            </a:endParaRPr>
          </a:p>
          <a:p>
            <a:pPr>
              <a:buNone/>
              <a:defRPr/>
            </a:pPr>
            <a:r>
              <a:rPr lang="en-US" dirty="0"/>
              <a:t>E </a:t>
            </a:r>
            <a:r>
              <a:rPr lang="en-US" dirty="0">
                <a:cs typeface="Times New Roman" panose="02020603050405020304" pitchFamily="18" charset="0"/>
              </a:rPr>
              <a:t>→ </a:t>
            </a:r>
            <a:r>
              <a:rPr lang="en-US" b="1" dirty="0" err="1">
                <a:cs typeface="Times New Roman" panose="02020603050405020304" pitchFamily="18" charset="0"/>
              </a:rPr>
              <a:t>num.num</a:t>
            </a:r>
            <a:r>
              <a:rPr lang="en-US" b="1" dirty="0">
                <a:cs typeface="Times New Roman" panose="02020603050405020304" pitchFamily="18" charset="0"/>
              </a:rPr>
              <a:t>	           </a:t>
            </a:r>
            <a:r>
              <a:rPr lang="en-US" dirty="0">
                <a:cs typeface="Times New Roman" panose="02020603050405020304" pitchFamily="18" charset="0"/>
              </a:rPr>
              <a:t>{ </a:t>
            </a:r>
            <a:r>
              <a:rPr lang="en-US" dirty="0" err="1">
                <a:cs typeface="Times New Roman" panose="02020603050405020304" pitchFamily="18" charset="0"/>
              </a:rPr>
              <a:t>E.type</a:t>
            </a:r>
            <a:r>
              <a:rPr lang="en-US" dirty="0">
                <a:cs typeface="Times New Roman" panose="02020603050405020304" pitchFamily="18" charset="0"/>
              </a:rPr>
              <a:t> = real }</a:t>
            </a:r>
            <a:endParaRPr lang="en-US" dirty="0"/>
          </a:p>
          <a:p>
            <a:pPr>
              <a:buNone/>
              <a:defRPr/>
            </a:pPr>
            <a:r>
              <a:rPr lang="en-US" dirty="0"/>
              <a:t>E </a:t>
            </a:r>
            <a:r>
              <a:rPr lang="en-US" dirty="0">
                <a:cs typeface="Times New Roman" panose="02020603050405020304" pitchFamily="18" charset="0"/>
              </a:rPr>
              <a:t>→ </a:t>
            </a:r>
            <a:r>
              <a:rPr lang="en-US" b="1" dirty="0">
                <a:cs typeface="Times New Roman" panose="02020603050405020304" pitchFamily="18" charset="0"/>
              </a:rPr>
              <a:t>id		           </a:t>
            </a:r>
            <a:r>
              <a:rPr lang="en-US" dirty="0">
                <a:cs typeface="Times New Roman" panose="02020603050405020304" pitchFamily="18" charset="0"/>
              </a:rPr>
              <a:t>{ </a:t>
            </a:r>
            <a:r>
              <a:rPr lang="en-US" dirty="0" err="1">
                <a:cs typeface="Times New Roman" panose="02020603050405020304" pitchFamily="18" charset="0"/>
              </a:rPr>
              <a:t>E.type</a:t>
            </a:r>
            <a:r>
              <a:rPr lang="en-US" dirty="0">
                <a:cs typeface="Times New Roman" panose="02020603050405020304" pitchFamily="18" charset="0"/>
              </a:rPr>
              <a:t> = lookup(</a:t>
            </a:r>
            <a:r>
              <a:rPr lang="en-US" dirty="0" err="1">
                <a:cs typeface="Times New Roman" panose="02020603050405020304" pitchFamily="18" charset="0"/>
              </a:rPr>
              <a:t>id.entry</a:t>
            </a:r>
            <a:r>
              <a:rPr lang="en-US" dirty="0">
                <a:cs typeface="Times New Roman" panose="02020603050405020304" pitchFamily="18" charset="0"/>
              </a:rPr>
              <a:t>) }</a:t>
            </a:r>
          </a:p>
          <a:p>
            <a:pPr>
              <a:buNone/>
              <a:defRPr/>
            </a:pPr>
            <a:endParaRPr lang="en-US" b="1" dirty="0">
              <a:cs typeface="Times New Roman" panose="02020603050405020304" pitchFamily="18" charset="0"/>
            </a:endParaRPr>
          </a:p>
          <a:p>
            <a:pPr>
              <a:buNone/>
              <a:defRPr/>
            </a:pPr>
            <a:r>
              <a:rPr lang="en-US" dirty="0">
                <a:cs typeface="Times New Roman" panose="02020603050405020304" pitchFamily="18" charset="0"/>
              </a:rPr>
              <a:t>E → E</a:t>
            </a:r>
            <a:r>
              <a:rPr lang="en-US" baseline="-25000" dirty="0">
                <a:cs typeface="Times New Roman" panose="02020603050405020304" pitchFamily="18" charset="0"/>
              </a:rPr>
              <a:t>1</a:t>
            </a:r>
            <a:r>
              <a:rPr lang="en-US" dirty="0">
                <a:cs typeface="Times New Roman" panose="02020603050405020304" pitchFamily="18" charset="0"/>
              </a:rPr>
              <a:t> </a:t>
            </a:r>
            <a:r>
              <a:rPr lang="en-US" b="1" dirty="0">
                <a:cs typeface="Times New Roman" panose="02020603050405020304" pitchFamily="18" charset="0"/>
              </a:rPr>
              <a:t>op</a:t>
            </a:r>
            <a:r>
              <a:rPr lang="en-US" dirty="0">
                <a:cs typeface="Times New Roman" panose="02020603050405020304" pitchFamily="18" charset="0"/>
              </a:rPr>
              <a:t> E</a:t>
            </a:r>
            <a:r>
              <a:rPr lang="en-US" baseline="-25000" dirty="0">
                <a:cs typeface="Times New Roman" panose="02020603050405020304" pitchFamily="18" charset="0"/>
              </a:rPr>
              <a:t>2</a:t>
            </a:r>
            <a:r>
              <a:rPr lang="en-US" dirty="0">
                <a:cs typeface="Times New Roman" panose="02020603050405020304" pitchFamily="18" charset="0"/>
              </a:rPr>
              <a:t>   	           { </a:t>
            </a:r>
            <a:r>
              <a:rPr lang="en-US" dirty="0" err="1">
                <a:cs typeface="Times New Roman" panose="02020603050405020304" pitchFamily="18" charset="0"/>
              </a:rPr>
              <a:t>E.type</a:t>
            </a:r>
            <a:r>
              <a:rPr lang="en-US" dirty="0">
                <a:cs typeface="Times New Roman" panose="02020603050405020304" pitchFamily="18" charset="0"/>
              </a:rPr>
              <a:t> = </a:t>
            </a:r>
            <a:r>
              <a:rPr lang="en-US" b="1" dirty="0">
                <a:cs typeface="Times New Roman" panose="02020603050405020304" pitchFamily="18" charset="0"/>
              </a:rPr>
              <a:t>if</a:t>
            </a:r>
            <a:r>
              <a:rPr lang="en-US" dirty="0">
                <a:cs typeface="Times New Roman" panose="02020603050405020304" pitchFamily="18" charset="0"/>
              </a:rPr>
              <a:t> E</a:t>
            </a:r>
            <a:r>
              <a:rPr lang="en-US" baseline="-25000" dirty="0">
                <a:cs typeface="Times New Roman" panose="02020603050405020304" pitchFamily="18" charset="0"/>
              </a:rPr>
              <a:t>1</a:t>
            </a:r>
            <a:r>
              <a:rPr lang="en-US" dirty="0">
                <a:cs typeface="Times New Roman" panose="02020603050405020304" pitchFamily="18" charset="0"/>
              </a:rPr>
              <a:t>.type=integer </a:t>
            </a:r>
            <a:r>
              <a:rPr lang="en-US" b="1" dirty="0">
                <a:cs typeface="Times New Roman" panose="02020603050405020304" pitchFamily="18" charset="0"/>
              </a:rPr>
              <a:t>and</a:t>
            </a:r>
            <a:r>
              <a:rPr lang="en-US" dirty="0">
                <a:cs typeface="Times New Roman" panose="02020603050405020304" pitchFamily="18" charset="0"/>
              </a:rPr>
              <a:t> E</a:t>
            </a:r>
            <a:r>
              <a:rPr lang="en-US" baseline="-25000" dirty="0">
                <a:cs typeface="Times New Roman" panose="02020603050405020304" pitchFamily="18" charset="0"/>
              </a:rPr>
              <a:t>2</a:t>
            </a:r>
            <a:r>
              <a:rPr lang="en-US" dirty="0">
                <a:cs typeface="Times New Roman" panose="02020603050405020304" pitchFamily="18" charset="0"/>
              </a:rPr>
              <a:t>.type=integer </a:t>
            </a:r>
          </a:p>
          <a:p>
            <a:pPr>
              <a:buNone/>
              <a:defRPr/>
            </a:pPr>
            <a:r>
              <a:rPr lang="en-US" dirty="0">
                <a:cs typeface="Times New Roman" panose="02020603050405020304" pitchFamily="18" charset="0"/>
              </a:rPr>
              <a:t>					</a:t>
            </a:r>
            <a:r>
              <a:rPr lang="en-US" b="1" dirty="0">
                <a:cs typeface="Times New Roman" panose="02020603050405020304" pitchFamily="18" charset="0"/>
              </a:rPr>
              <a:t>then</a:t>
            </a:r>
            <a:r>
              <a:rPr lang="en-US" dirty="0">
                <a:cs typeface="Times New Roman" panose="02020603050405020304" pitchFamily="18" charset="0"/>
              </a:rPr>
              <a:t> integer </a:t>
            </a:r>
          </a:p>
          <a:p>
            <a:pPr>
              <a:buNone/>
              <a:defRPr/>
            </a:pPr>
            <a:r>
              <a:rPr lang="en-US" dirty="0">
                <a:cs typeface="Times New Roman" panose="02020603050405020304" pitchFamily="18" charset="0"/>
              </a:rPr>
              <a:t>				 </a:t>
            </a:r>
            <a:r>
              <a:rPr lang="en-US" b="1" dirty="0">
                <a:cs typeface="Times New Roman" panose="02020603050405020304" pitchFamily="18" charset="0"/>
              </a:rPr>
              <a:t>else if</a:t>
            </a:r>
            <a:r>
              <a:rPr lang="en-US" dirty="0">
                <a:cs typeface="Times New Roman" panose="02020603050405020304" pitchFamily="18" charset="0"/>
              </a:rPr>
              <a:t> E</a:t>
            </a:r>
            <a:r>
              <a:rPr lang="en-US" baseline="-25000" dirty="0">
                <a:cs typeface="Times New Roman" panose="02020603050405020304" pitchFamily="18" charset="0"/>
              </a:rPr>
              <a:t>1</a:t>
            </a:r>
            <a:r>
              <a:rPr lang="en-US" dirty="0">
                <a:cs typeface="Times New Roman" panose="02020603050405020304" pitchFamily="18" charset="0"/>
              </a:rPr>
              <a:t>.type=integer </a:t>
            </a:r>
            <a:r>
              <a:rPr lang="en-US" b="1" dirty="0">
                <a:cs typeface="Times New Roman" panose="02020603050405020304" pitchFamily="18" charset="0"/>
              </a:rPr>
              <a:t>and</a:t>
            </a:r>
            <a:r>
              <a:rPr lang="en-US" dirty="0">
                <a:cs typeface="Times New Roman" panose="02020603050405020304" pitchFamily="18" charset="0"/>
              </a:rPr>
              <a:t> E</a:t>
            </a:r>
            <a:r>
              <a:rPr lang="en-US" baseline="-25000" dirty="0">
                <a:cs typeface="Times New Roman" panose="02020603050405020304" pitchFamily="18" charset="0"/>
              </a:rPr>
              <a:t>2</a:t>
            </a:r>
            <a:r>
              <a:rPr lang="en-US" dirty="0">
                <a:cs typeface="Times New Roman" panose="02020603050405020304" pitchFamily="18" charset="0"/>
              </a:rPr>
              <a:t>.type=real </a:t>
            </a:r>
          </a:p>
          <a:p>
            <a:pPr>
              <a:buNone/>
              <a:defRPr/>
            </a:pPr>
            <a:r>
              <a:rPr lang="en-US" dirty="0">
                <a:cs typeface="Times New Roman" panose="02020603050405020304" pitchFamily="18" charset="0"/>
              </a:rPr>
              <a:t>					</a:t>
            </a:r>
            <a:r>
              <a:rPr lang="en-US" b="1" dirty="0">
                <a:cs typeface="Times New Roman" panose="02020603050405020304" pitchFamily="18" charset="0"/>
              </a:rPr>
              <a:t>then</a:t>
            </a:r>
            <a:r>
              <a:rPr lang="en-US" dirty="0">
                <a:cs typeface="Times New Roman" panose="02020603050405020304" pitchFamily="18" charset="0"/>
              </a:rPr>
              <a:t> real</a:t>
            </a:r>
          </a:p>
          <a:p>
            <a:pPr>
              <a:buNone/>
              <a:defRPr/>
            </a:pPr>
            <a:r>
              <a:rPr lang="en-US" dirty="0">
                <a:cs typeface="Times New Roman" panose="02020603050405020304" pitchFamily="18" charset="0"/>
              </a:rPr>
              <a:t>				 </a:t>
            </a:r>
            <a:r>
              <a:rPr lang="en-US" b="1" dirty="0">
                <a:cs typeface="Times New Roman" panose="02020603050405020304" pitchFamily="18" charset="0"/>
              </a:rPr>
              <a:t>else if</a:t>
            </a:r>
            <a:r>
              <a:rPr lang="en-US" dirty="0">
                <a:cs typeface="Times New Roman" panose="02020603050405020304" pitchFamily="18" charset="0"/>
              </a:rPr>
              <a:t> E</a:t>
            </a:r>
            <a:r>
              <a:rPr lang="en-US" baseline="-25000" dirty="0">
                <a:cs typeface="Times New Roman" panose="02020603050405020304" pitchFamily="18" charset="0"/>
              </a:rPr>
              <a:t>1</a:t>
            </a:r>
            <a:r>
              <a:rPr lang="en-US" dirty="0">
                <a:cs typeface="Times New Roman" panose="02020603050405020304" pitchFamily="18" charset="0"/>
              </a:rPr>
              <a:t>.type=real </a:t>
            </a:r>
            <a:r>
              <a:rPr lang="en-US" b="1" dirty="0">
                <a:cs typeface="Times New Roman" panose="02020603050405020304" pitchFamily="18" charset="0"/>
              </a:rPr>
              <a:t>and</a:t>
            </a:r>
            <a:r>
              <a:rPr lang="en-US" dirty="0">
                <a:cs typeface="Times New Roman" panose="02020603050405020304" pitchFamily="18" charset="0"/>
              </a:rPr>
              <a:t> E</a:t>
            </a:r>
            <a:r>
              <a:rPr lang="en-US" baseline="-25000" dirty="0">
                <a:cs typeface="Times New Roman" panose="02020603050405020304" pitchFamily="18" charset="0"/>
              </a:rPr>
              <a:t>2</a:t>
            </a:r>
            <a:r>
              <a:rPr lang="en-US" dirty="0">
                <a:cs typeface="Times New Roman" panose="02020603050405020304" pitchFamily="18" charset="0"/>
              </a:rPr>
              <a:t>.type=integer </a:t>
            </a:r>
          </a:p>
          <a:p>
            <a:pPr>
              <a:buNone/>
              <a:defRPr/>
            </a:pPr>
            <a:r>
              <a:rPr lang="en-US" dirty="0">
                <a:cs typeface="Times New Roman" panose="02020603050405020304" pitchFamily="18" charset="0"/>
              </a:rPr>
              <a:t>					</a:t>
            </a:r>
            <a:r>
              <a:rPr lang="en-US" b="1" dirty="0">
                <a:cs typeface="Times New Roman" panose="02020603050405020304" pitchFamily="18" charset="0"/>
              </a:rPr>
              <a:t>then</a:t>
            </a:r>
            <a:r>
              <a:rPr lang="en-US" dirty="0">
                <a:cs typeface="Times New Roman" panose="02020603050405020304" pitchFamily="18" charset="0"/>
              </a:rPr>
              <a:t> real </a:t>
            </a:r>
          </a:p>
          <a:p>
            <a:pPr>
              <a:buNone/>
              <a:defRPr/>
            </a:pPr>
            <a:r>
              <a:rPr lang="en-US" dirty="0">
                <a:cs typeface="Times New Roman" panose="02020603050405020304" pitchFamily="18" charset="0"/>
              </a:rPr>
              <a:t>			 	 </a:t>
            </a:r>
            <a:r>
              <a:rPr lang="en-US" b="1" dirty="0">
                <a:cs typeface="Times New Roman" panose="02020603050405020304" pitchFamily="18" charset="0"/>
              </a:rPr>
              <a:t>else if</a:t>
            </a:r>
            <a:r>
              <a:rPr lang="en-US" dirty="0">
                <a:cs typeface="Times New Roman" panose="02020603050405020304" pitchFamily="18" charset="0"/>
              </a:rPr>
              <a:t> E</a:t>
            </a:r>
            <a:r>
              <a:rPr lang="en-US" baseline="-25000" dirty="0">
                <a:cs typeface="Times New Roman" panose="02020603050405020304" pitchFamily="18" charset="0"/>
              </a:rPr>
              <a:t>1</a:t>
            </a:r>
            <a:r>
              <a:rPr lang="en-US" dirty="0">
                <a:cs typeface="Times New Roman" panose="02020603050405020304" pitchFamily="18" charset="0"/>
              </a:rPr>
              <a:t>.type=real </a:t>
            </a:r>
            <a:r>
              <a:rPr lang="en-US" b="1" dirty="0">
                <a:cs typeface="Times New Roman" panose="02020603050405020304" pitchFamily="18" charset="0"/>
              </a:rPr>
              <a:t>and</a:t>
            </a:r>
            <a:r>
              <a:rPr lang="en-US" dirty="0">
                <a:cs typeface="Times New Roman" panose="02020603050405020304" pitchFamily="18" charset="0"/>
              </a:rPr>
              <a:t> E</a:t>
            </a:r>
            <a:r>
              <a:rPr lang="en-US" baseline="-25000" dirty="0">
                <a:cs typeface="Times New Roman" panose="02020603050405020304" pitchFamily="18" charset="0"/>
              </a:rPr>
              <a:t>2</a:t>
            </a:r>
            <a:r>
              <a:rPr lang="en-US" dirty="0">
                <a:cs typeface="Times New Roman" panose="02020603050405020304" pitchFamily="18" charset="0"/>
              </a:rPr>
              <a:t>.type=real </a:t>
            </a:r>
          </a:p>
          <a:p>
            <a:pPr>
              <a:buNone/>
              <a:defRPr/>
            </a:pPr>
            <a:r>
              <a:rPr lang="en-US" dirty="0">
                <a:cs typeface="Times New Roman" panose="02020603050405020304" pitchFamily="18" charset="0"/>
              </a:rPr>
              <a:t>					</a:t>
            </a:r>
            <a:r>
              <a:rPr lang="en-US" b="1" dirty="0">
                <a:cs typeface="Times New Roman" panose="02020603050405020304" pitchFamily="18" charset="0"/>
              </a:rPr>
              <a:t>then</a:t>
            </a:r>
            <a:r>
              <a:rPr lang="en-US" dirty="0">
                <a:cs typeface="Times New Roman" panose="02020603050405020304" pitchFamily="18" charset="0"/>
              </a:rPr>
              <a:t> real</a:t>
            </a:r>
          </a:p>
          <a:p>
            <a:pPr>
              <a:buNone/>
              <a:defRPr/>
            </a:pPr>
            <a:r>
              <a:rPr lang="en-US" dirty="0">
                <a:cs typeface="Times New Roman" panose="02020603050405020304" pitchFamily="18" charset="0"/>
              </a:rPr>
              <a:t>				 </a:t>
            </a:r>
            <a:r>
              <a:rPr lang="en-US" b="1" dirty="0">
                <a:cs typeface="Times New Roman" panose="02020603050405020304" pitchFamily="18" charset="0"/>
              </a:rPr>
              <a:t>else </a:t>
            </a:r>
            <a:r>
              <a:rPr lang="en-US" dirty="0">
                <a:cs typeface="Times New Roman" panose="02020603050405020304" pitchFamily="18" charset="0"/>
              </a:rPr>
              <a:t>type-error }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4053"/>
            <a:ext cx="10515600" cy="1354494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002060"/>
                </a:solidFill>
              </a:rPr>
              <a:t>Type Conversions –  Example </a:t>
            </a:r>
            <a:endParaRPr lang="en-US" sz="60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8547"/>
            <a:ext cx="10515600" cy="4599296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Implicit conversion of constants can usually be done at compile time, often with a great improvement to the running time of the object program</a:t>
            </a:r>
            <a:r>
              <a:rPr lang="en-US" dirty="0" smtClean="0"/>
              <a:t>.</a:t>
            </a:r>
            <a:endParaRPr lang="en-US" dirty="0"/>
          </a:p>
          <a:p>
            <a:pPr algn="just"/>
            <a:r>
              <a:rPr lang="en-US" dirty="0" smtClean="0"/>
              <a:t>Let </a:t>
            </a:r>
            <a:r>
              <a:rPr lang="en-US" sz="3200" b="1" i="1" dirty="0">
                <a:solidFill>
                  <a:srgbClr val="C00000"/>
                </a:solidFill>
              </a:rPr>
              <a:t>X </a:t>
            </a:r>
            <a:r>
              <a:rPr lang="en-US" dirty="0"/>
              <a:t>be an array of real type</a:t>
            </a:r>
            <a:r>
              <a:rPr lang="en-US" dirty="0" smtClean="0"/>
              <a:t>.</a:t>
            </a:r>
            <a:endParaRPr lang="en-US" dirty="0"/>
          </a:p>
          <a:p>
            <a:pPr algn="just"/>
            <a:r>
              <a:rPr lang="en-US" sz="3200" b="1" i="1" dirty="0">
                <a:solidFill>
                  <a:srgbClr val="C00000"/>
                </a:solidFill>
              </a:rPr>
              <a:t>for I = 1 to N do X[I] = 1</a:t>
            </a:r>
            <a:r>
              <a:rPr lang="en-US" dirty="0"/>
              <a:t>,  took </a:t>
            </a:r>
            <a:r>
              <a:rPr lang="en-US" sz="3200" b="1" i="1" dirty="0">
                <a:solidFill>
                  <a:srgbClr val="C00000"/>
                </a:solidFill>
              </a:rPr>
              <a:t>48.4N microseconds</a:t>
            </a:r>
            <a:r>
              <a:rPr lang="en-US" dirty="0"/>
              <a:t> for a Pascal Compiler.</a:t>
            </a:r>
          </a:p>
          <a:p>
            <a:pPr algn="just"/>
            <a:r>
              <a:rPr lang="en-US" sz="3200" b="1" i="1" dirty="0">
                <a:solidFill>
                  <a:srgbClr val="C00000"/>
                </a:solidFill>
              </a:rPr>
              <a:t>for I = 1 to N do X[I] = 1.0</a:t>
            </a:r>
            <a:r>
              <a:rPr lang="en-US" dirty="0"/>
              <a:t>,  took </a:t>
            </a:r>
            <a:r>
              <a:rPr lang="en-US" sz="3200" b="1" i="1" dirty="0">
                <a:solidFill>
                  <a:srgbClr val="C00000"/>
                </a:solidFill>
              </a:rPr>
              <a:t>5.4N microseconds</a:t>
            </a:r>
            <a:r>
              <a:rPr lang="en-US" dirty="0" smtClean="0"/>
              <a:t>.</a:t>
            </a:r>
            <a:endParaRPr lang="en-US" dirty="0"/>
          </a:p>
          <a:p>
            <a:pPr algn="just"/>
            <a:r>
              <a:rPr lang="en-US" dirty="0"/>
              <a:t>Here </a:t>
            </a:r>
            <a:r>
              <a:rPr lang="en-US" sz="3200" b="1" i="1" dirty="0">
                <a:solidFill>
                  <a:srgbClr val="C00000"/>
                </a:solidFill>
              </a:rPr>
              <a:t>1</a:t>
            </a:r>
            <a:r>
              <a:rPr lang="en-US" dirty="0"/>
              <a:t> is converted to </a:t>
            </a:r>
            <a:r>
              <a:rPr lang="en-US" sz="3200" b="1" i="1" dirty="0">
                <a:solidFill>
                  <a:srgbClr val="C00000"/>
                </a:solidFill>
              </a:rPr>
              <a:t>1.0</a:t>
            </a:r>
            <a:r>
              <a:rPr lang="en-US" dirty="0"/>
              <a:t> at compile time.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4053"/>
            <a:ext cx="10515600" cy="1354494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</a:rPr>
              <a:t>Overloading of Functions and Operators</a:t>
            </a:r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75092"/>
            <a:ext cx="10515600" cy="4599296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An overloaded symbol has different meanings depending on its context. </a:t>
            </a:r>
            <a:endParaRPr lang="en-US" dirty="0" smtClean="0"/>
          </a:p>
          <a:p>
            <a:pPr algn="just"/>
            <a:r>
              <a:rPr lang="en-US" dirty="0" smtClean="0"/>
              <a:t>Overloading </a:t>
            </a:r>
            <a:r>
              <a:rPr lang="en-US" dirty="0"/>
              <a:t>is resolved when a unique meaning is determined for each </a:t>
            </a:r>
            <a:r>
              <a:rPr lang="en-US" dirty="0" smtClean="0"/>
              <a:t>occurrence </a:t>
            </a:r>
            <a:r>
              <a:rPr lang="en-US" dirty="0"/>
              <a:t>of a name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marL="0" indent="0">
              <a:buNone/>
            </a:pPr>
            <a:r>
              <a:rPr lang="en-US" dirty="0"/>
              <a:t>function "*" (</a:t>
            </a:r>
            <a:r>
              <a:rPr lang="en-US" dirty="0" err="1"/>
              <a:t>i</a:t>
            </a:r>
            <a:r>
              <a:rPr lang="en-US" dirty="0"/>
              <a:t>, j : integer ) return integer;</a:t>
            </a:r>
          </a:p>
          <a:p>
            <a:pPr marL="0" indent="0">
              <a:buNone/>
            </a:pPr>
            <a:r>
              <a:rPr lang="en-US" dirty="0"/>
              <a:t>function "*" (</a:t>
            </a:r>
            <a:r>
              <a:rPr lang="en-US" dirty="0" err="1"/>
              <a:t>i</a:t>
            </a:r>
            <a:r>
              <a:rPr lang="en-US" dirty="0"/>
              <a:t>, j : integer ) return complex;</a:t>
            </a:r>
          </a:p>
          <a:p>
            <a:pPr marL="0" indent="0">
              <a:buNone/>
            </a:pPr>
            <a:r>
              <a:rPr lang="en-US" dirty="0"/>
              <a:t>function "*" (x, y :complex ) return complex;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03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Overloading of Functions and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After </a:t>
            </a:r>
            <a:r>
              <a:rPr lang="en-US" dirty="0"/>
              <a:t>the above declarations, the possible types for * include:</a:t>
            </a:r>
          </a:p>
          <a:p>
            <a:pPr marL="0" indent="0">
              <a:buNone/>
            </a:pPr>
            <a:r>
              <a:rPr lang="en-US" dirty="0"/>
              <a:t>integer X </a:t>
            </a:r>
            <a:r>
              <a:rPr lang="en-US" dirty="0" smtClean="0"/>
              <a:t>integer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→ </a:t>
            </a:r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 smtClean="0"/>
              <a:t>integer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integer X integer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dirty="0" smtClean="0"/>
              <a:t> </a:t>
            </a:r>
            <a:r>
              <a:rPr lang="en-US" dirty="0"/>
              <a:t>complex</a:t>
            </a:r>
          </a:p>
          <a:p>
            <a:pPr marL="0" indent="0">
              <a:buNone/>
            </a:pPr>
            <a:r>
              <a:rPr lang="en-US" dirty="0"/>
              <a:t>complex </a:t>
            </a:r>
            <a:r>
              <a:rPr lang="en-US" dirty="0" smtClean="0"/>
              <a:t>X </a:t>
            </a:r>
            <a:r>
              <a:rPr lang="en-US" dirty="0"/>
              <a:t>complex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dirty="0" smtClean="0"/>
              <a:t> complex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Ex: 	2*(3*5)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(2*5)*z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86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Overloading of Functions and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 smtClean="0"/>
              <a:t>PRODUCTION</a:t>
            </a:r>
            <a:r>
              <a:rPr lang="en-US" sz="2000" dirty="0" smtClean="0"/>
              <a:t>			</a:t>
            </a:r>
            <a:r>
              <a:rPr lang="en-US" sz="2000" b="1" u="sng" dirty="0" smtClean="0"/>
              <a:t>SEMANTIC</a:t>
            </a:r>
            <a:r>
              <a:rPr lang="en-US" sz="2000" u="sng" dirty="0" smtClean="0"/>
              <a:t> </a:t>
            </a:r>
            <a:r>
              <a:rPr lang="en-US" sz="2000" b="1" u="sng" dirty="0"/>
              <a:t>RULE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E’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2000" dirty="0" smtClean="0"/>
              <a:t>E				E</a:t>
            </a:r>
            <a:r>
              <a:rPr lang="en-US" sz="2000" dirty="0"/>
              <a:t>' types := </a:t>
            </a:r>
            <a:r>
              <a:rPr lang="en-US" sz="2000" dirty="0" err="1"/>
              <a:t>E.types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E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→ </a:t>
            </a:r>
            <a:r>
              <a:rPr lang="en-US" sz="2000" dirty="0" smtClean="0"/>
              <a:t>id 				</a:t>
            </a:r>
            <a:r>
              <a:rPr lang="en-US" sz="2000" dirty="0" err="1" smtClean="0"/>
              <a:t>E.types</a:t>
            </a:r>
            <a:r>
              <a:rPr lang="en-US" sz="2000" dirty="0" smtClean="0"/>
              <a:t> </a:t>
            </a:r>
            <a:r>
              <a:rPr lang="en-US" sz="2000" dirty="0"/>
              <a:t>:= lookup (</a:t>
            </a:r>
            <a:r>
              <a:rPr lang="en-US" sz="2000" dirty="0" err="1"/>
              <a:t>id.entry</a:t>
            </a:r>
            <a:r>
              <a:rPr lang="en-US" sz="2000" dirty="0"/>
              <a:t>)</a:t>
            </a:r>
          </a:p>
          <a:p>
            <a:pPr marL="0" indent="0">
              <a:buNone/>
            </a:pPr>
            <a:r>
              <a:rPr lang="en-US" sz="2000" dirty="0" smtClean="0"/>
              <a:t>E</a:t>
            </a:r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→ </a:t>
            </a:r>
            <a:r>
              <a:rPr lang="en-US" sz="2000" dirty="0" smtClean="0"/>
              <a:t>E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(E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)			</a:t>
            </a:r>
            <a:r>
              <a:rPr lang="en-US" sz="2000" dirty="0" err="1" smtClean="0"/>
              <a:t>E.types</a:t>
            </a:r>
            <a:r>
              <a:rPr lang="en-US" sz="2000" dirty="0" smtClean="0"/>
              <a:t> := {</a:t>
            </a:r>
            <a:r>
              <a:rPr lang="en-US" sz="2000" dirty="0"/>
              <a:t>t | there exists an s in </a:t>
            </a:r>
            <a:r>
              <a:rPr lang="en-US" sz="2000" dirty="0" smtClean="0"/>
              <a:t>E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.types 								such </a:t>
            </a:r>
            <a:r>
              <a:rPr lang="en-US" sz="2000" dirty="0"/>
              <a:t>that s </a:t>
            </a:r>
            <a:r>
              <a:rPr lang="en-US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→ t</a:t>
            </a:r>
            <a:r>
              <a:rPr lang="en-US" sz="2000" dirty="0" smtClean="0"/>
              <a:t> </a:t>
            </a:r>
            <a:r>
              <a:rPr lang="en-US" sz="2000" dirty="0"/>
              <a:t>is in </a:t>
            </a:r>
            <a:r>
              <a:rPr lang="en-US" sz="2000" dirty="0" smtClean="0"/>
              <a:t>E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.types</a:t>
            </a:r>
            <a:r>
              <a:rPr lang="en-US" sz="2000" dirty="0"/>
              <a:t>}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1781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2245</Words>
  <Application>Microsoft Office PowerPoint</Application>
  <PresentationFormat>Widescreen</PresentationFormat>
  <Paragraphs>348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0" baseType="lpstr">
      <vt:lpstr>맑은 고딕</vt:lpstr>
      <vt:lpstr>Arial</vt:lpstr>
      <vt:lpstr>Calibri</vt:lpstr>
      <vt:lpstr>Calibri Light</vt:lpstr>
      <vt:lpstr>Cambria Math</vt:lpstr>
      <vt:lpstr>Comic Sans MS</vt:lpstr>
      <vt:lpstr>Courier New</vt:lpstr>
      <vt:lpstr>Tahoma</vt:lpstr>
      <vt:lpstr>Times New Roman</vt:lpstr>
      <vt:lpstr>Wingdings</vt:lpstr>
      <vt:lpstr>Office Theme</vt:lpstr>
      <vt:lpstr>Type Checking</vt:lpstr>
      <vt:lpstr>Introduction</vt:lpstr>
      <vt:lpstr>Static Checking</vt:lpstr>
      <vt:lpstr>PowerPoint Presentation</vt:lpstr>
      <vt:lpstr>PowerPoint Presentation</vt:lpstr>
      <vt:lpstr>PowerPoint Presentation</vt:lpstr>
      <vt:lpstr>PowerPoint Presentation</vt:lpstr>
      <vt:lpstr>Language Constructs</vt:lpstr>
      <vt:lpstr>Static Checking</vt:lpstr>
      <vt:lpstr>Type Systems</vt:lpstr>
      <vt:lpstr>Type Systems</vt:lpstr>
      <vt:lpstr>Type Expressions</vt:lpstr>
      <vt:lpstr>Definition of Type Expression</vt:lpstr>
      <vt:lpstr>Definition of Type Expression</vt:lpstr>
      <vt:lpstr>Definition of Type Expression</vt:lpstr>
      <vt:lpstr>Definition of Type Expression</vt:lpstr>
      <vt:lpstr>Definition of Type Expression</vt:lpstr>
      <vt:lpstr>Definition of Type Expression</vt:lpstr>
      <vt:lpstr>Type Expression Overall</vt:lpstr>
      <vt:lpstr>Representation of Type Expressions</vt:lpstr>
      <vt:lpstr>Static vs Dynamic Checking</vt:lpstr>
      <vt:lpstr>Error recovery</vt:lpstr>
      <vt:lpstr>Specification of a Simple Type Checker</vt:lpstr>
      <vt:lpstr>Specification of a Simple Type Checker</vt:lpstr>
      <vt:lpstr>Specification of a Simple Type Checker</vt:lpstr>
      <vt:lpstr>Translation Scheme for Declarations</vt:lpstr>
      <vt:lpstr>Type Checking for Expressions</vt:lpstr>
      <vt:lpstr>How About Boolean Types?</vt:lpstr>
      <vt:lpstr>Type Checking for Statements</vt:lpstr>
      <vt:lpstr>Type Checking for Statements</vt:lpstr>
      <vt:lpstr>Type Checking of Functions</vt:lpstr>
      <vt:lpstr>Type Checking of Functions</vt:lpstr>
      <vt:lpstr>Type Conversions</vt:lpstr>
      <vt:lpstr>Coercions</vt:lpstr>
      <vt:lpstr>Type Conversions –  Example </vt:lpstr>
      <vt:lpstr>Type Conversions –  Example </vt:lpstr>
      <vt:lpstr>Overloading of Functions and Operators</vt:lpstr>
      <vt:lpstr>Overloading of Functions and Operators</vt:lpstr>
      <vt:lpstr>Overloading of Functions and Operators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Checking</dc:title>
  <dc:creator>Imran</dc:creator>
  <cp:lastModifiedBy>Windows User</cp:lastModifiedBy>
  <cp:revision>137</cp:revision>
  <dcterms:created xsi:type="dcterms:W3CDTF">2015-01-12T19:33:00Z</dcterms:created>
  <dcterms:modified xsi:type="dcterms:W3CDTF">2022-10-31T18:04:12Z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1033-11.2.0.9107</vt:lpwstr>
  </property>
</Properties>
</file>